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59"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4A2318"/>
    <a:srgbClr val="E5CC8A"/>
    <a:srgbClr val="F6D660"/>
    <a:srgbClr val="F9E4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1" d="100"/>
          <a:sy n="61" d="100"/>
        </p:scale>
        <p:origin x="68"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9/24/2021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9/24/2021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9/24/2021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9/24/2021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9/24/2021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9/24/2021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9/24/2021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9/24/2021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9/24/2021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f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CC30DECA-E52C-4D56-96B9-718590A2E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9">
            <a:extLst>
              <a:ext uri="{FF2B5EF4-FFF2-40B4-BE49-F238E27FC236}">
                <a16:creationId xmlns:a16="http://schemas.microsoft.com/office/drawing/2014/main" id="{7A046A95-1E4D-4EAE-9146-822CF94F04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1" name="Freeform 6">
              <a:extLst>
                <a:ext uri="{FF2B5EF4-FFF2-40B4-BE49-F238E27FC236}">
                  <a16:creationId xmlns:a16="http://schemas.microsoft.com/office/drawing/2014/main" id="{E94C9933-93E1-43FF-8BC2-8F0B7794D3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Freeform 6">
              <a:extLst>
                <a:ext uri="{FF2B5EF4-FFF2-40B4-BE49-F238E27FC236}">
                  <a16:creationId xmlns:a16="http://schemas.microsoft.com/office/drawing/2014/main" id="{B3AA8CBD-7A2E-4084-A09F-484D16658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p:nvSpPr>
          <p:cNvPr id="2" name="Заголовок 1">
            <a:extLst>
              <a:ext uri="{FF2B5EF4-FFF2-40B4-BE49-F238E27FC236}">
                <a16:creationId xmlns:a16="http://schemas.microsoft.com/office/drawing/2014/main" id="{A8CFC348-D44D-4E6A-93A7-FF5938C57AC7}"/>
              </a:ext>
            </a:extLst>
          </p:cNvPr>
          <p:cNvSpPr>
            <a:spLocks noGrp="1"/>
          </p:cNvSpPr>
          <p:nvPr>
            <p:ph type="ctrTitle"/>
          </p:nvPr>
        </p:nvSpPr>
        <p:spPr>
          <a:xfrm>
            <a:off x="1704321" y="1570436"/>
            <a:ext cx="8447964" cy="612742"/>
          </a:xfrm>
        </p:spPr>
        <p:txBody>
          <a:bodyPr>
            <a:normAutofit fontScale="90000"/>
          </a:bodyPr>
          <a:lstStyle/>
          <a:p>
            <a:br>
              <a:rPr lang="ru-RU" sz="3100" dirty="0"/>
            </a:br>
            <a:r>
              <a:rPr lang="ru-RU" sz="3100" b="1" dirty="0"/>
              <a:t> </a:t>
            </a:r>
            <a:br>
              <a:rPr lang="ru-RU" sz="3100" dirty="0"/>
            </a:br>
            <a:r>
              <a:rPr lang="ru-RU" sz="1800" b="1" dirty="0">
                <a:solidFill>
                  <a:srgbClr val="4A2318"/>
                </a:solidFill>
              </a:rPr>
              <a:t>МБУДО «Детская музыкальная школа №7 им. З.В. Хабибуллина», </a:t>
            </a:r>
            <a:br>
              <a:rPr lang="ru-RU" sz="1800" dirty="0">
                <a:solidFill>
                  <a:srgbClr val="4A2318"/>
                </a:solidFill>
              </a:rPr>
            </a:br>
            <a:r>
              <a:rPr lang="ru-RU" sz="1800" b="1" dirty="0">
                <a:solidFill>
                  <a:srgbClr val="4A2318"/>
                </a:solidFill>
              </a:rPr>
              <a:t>Вахитовского района г. Казани</a:t>
            </a:r>
            <a:endParaRPr lang="ru-RU" sz="3100" dirty="0"/>
          </a:p>
        </p:txBody>
      </p:sp>
      <p:sp>
        <p:nvSpPr>
          <p:cNvPr id="3" name="Подзаголовок 2">
            <a:extLst>
              <a:ext uri="{FF2B5EF4-FFF2-40B4-BE49-F238E27FC236}">
                <a16:creationId xmlns:a16="http://schemas.microsoft.com/office/drawing/2014/main" id="{33B2530B-7278-42F5-8301-4A2A62318024}"/>
              </a:ext>
            </a:extLst>
          </p:cNvPr>
          <p:cNvSpPr>
            <a:spLocks noGrp="1"/>
          </p:cNvSpPr>
          <p:nvPr>
            <p:ph type="subTitle" idx="1"/>
          </p:nvPr>
        </p:nvSpPr>
        <p:spPr>
          <a:xfrm>
            <a:off x="1704321" y="2747625"/>
            <a:ext cx="8806566" cy="2762054"/>
          </a:xfrm>
        </p:spPr>
        <p:txBody>
          <a:bodyPr>
            <a:normAutofit/>
          </a:bodyPr>
          <a:lstStyle/>
          <a:p>
            <a:r>
              <a:rPr lang="ru-RU" sz="2400" b="1" dirty="0">
                <a:solidFill>
                  <a:srgbClr val="4A2318"/>
                </a:solidFill>
              </a:rPr>
              <a:t>СЦЕНАРИЙ  КОНЦЕРТА НАРОДНОГО ТВОРЧЕСТВА,</a:t>
            </a:r>
          </a:p>
          <a:p>
            <a:r>
              <a:rPr lang="ru-RU" sz="2400" b="1" dirty="0">
                <a:solidFill>
                  <a:srgbClr val="4A2318"/>
                </a:solidFill>
              </a:rPr>
              <a:t>ПОСВЯЩЕННЫЙ ГОДУ РОДНЫХ ЯЗЫКОВ</a:t>
            </a:r>
            <a:endParaRPr lang="en-US" sz="2400" b="1" dirty="0">
              <a:solidFill>
                <a:srgbClr val="4A2318"/>
              </a:solidFill>
            </a:endParaRPr>
          </a:p>
          <a:p>
            <a:r>
              <a:rPr lang="ru-RU" sz="4400" b="1" dirty="0">
                <a:solidFill>
                  <a:srgbClr val="4A2318"/>
                </a:solidFill>
              </a:rPr>
              <a:t>«Узорица»</a:t>
            </a:r>
            <a:endParaRPr lang="ru-RU" sz="4400" dirty="0">
              <a:solidFill>
                <a:srgbClr val="4A2318"/>
              </a:solidFill>
            </a:endParaRPr>
          </a:p>
        </p:txBody>
      </p:sp>
    </p:spTree>
    <p:extLst>
      <p:ext uri="{BB962C8B-B14F-4D97-AF65-F5344CB8AC3E}">
        <p14:creationId xmlns:p14="http://schemas.microsoft.com/office/powerpoint/2010/main" val="3566875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D84E21A-A848-4FF9-97DA-1BE07F7433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B4679B52-98EA-45CA-AF30-F2C9A69460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10E5EE46-6B2F-43B5-8F97-10C96ECA3A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992EE89B-1E5B-406B-8DEE-3AB5630065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5" name="Freeform 6">
            <a:extLst>
              <a:ext uri="{FF2B5EF4-FFF2-40B4-BE49-F238E27FC236}">
                <a16:creationId xmlns:a16="http://schemas.microsoft.com/office/drawing/2014/main" id="{3EF1730D-C088-41F4-80BD-A7B56469A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7" name="Freeform 6">
            <a:extLst>
              <a:ext uri="{FF2B5EF4-FFF2-40B4-BE49-F238E27FC236}">
                <a16:creationId xmlns:a16="http://schemas.microsoft.com/office/drawing/2014/main" id="{7BB4F96C-BA00-4CC8-BE7E-12D8C4EC8D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Объект 11">
            <a:extLst>
              <a:ext uri="{FF2B5EF4-FFF2-40B4-BE49-F238E27FC236}">
                <a16:creationId xmlns:a16="http://schemas.microsoft.com/office/drawing/2014/main" id="{98EEE9B0-0B74-41F2-973A-45757A3EE1F1}"/>
              </a:ext>
            </a:extLst>
          </p:cNvPr>
          <p:cNvSpPr>
            <a:spLocks noGrp="1"/>
          </p:cNvSpPr>
          <p:nvPr>
            <p:ph idx="1"/>
          </p:nvPr>
        </p:nvSpPr>
        <p:spPr>
          <a:xfrm>
            <a:off x="1188720" y="1341120"/>
            <a:ext cx="5933440" cy="4556306"/>
          </a:xfrm>
        </p:spPr>
        <p:txBody>
          <a:bodyPr>
            <a:normAutofit fontScale="92500"/>
          </a:bodyPr>
          <a:lstStyle/>
          <a:p>
            <a:pPr marL="0" indent="0" algn="ctr">
              <a:buNone/>
            </a:pPr>
            <a:endParaRPr lang="ru-RU" sz="6600" dirty="0"/>
          </a:p>
          <a:p>
            <a:pPr marL="0" indent="0" algn="ctr">
              <a:buNone/>
            </a:pPr>
            <a:r>
              <a:rPr lang="ru-RU" sz="8000" b="1" dirty="0"/>
              <a:t>4 БЛОК</a:t>
            </a:r>
          </a:p>
          <a:p>
            <a:pPr marL="0" indent="0" algn="ctr">
              <a:buNone/>
            </a:pPr>
            <a:r>
              <a:rPr lang="ru-RU" sz="8000" b="1" dirty="0"/>
              <a:t> (мордовский)</a:t>
            </a:r>
          </a:p>
        </p:txBody>
      </p:sp>
    </p:spTree>
    <p:extLst>
      <p:ext uri="{BB962C8B-B14F-4D97-AF65-F5344CB8AC3E}">
        <p14:creationId xmlns:p14="http://schemas.microsoft.com/office/powerpoint/2010/main" val="891311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BC102D8-D298-4410-AE79-9EA723521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id="{C1E67DAB-C8AE-45F5-BC88-9C060FEC202A}"/>
              </a:ext>
            </a:extLst>
          </p:cNvPr>
          <p:cNvSpPr>
            <a:spLocks noGrp="1"/>
          </p:cNvSpPr>
          <p:nvPr>
            <p:ph type="title"/>
          </p:nvPr>
        </p:nvSpPr>
        <p:spPr>
          <a:xfrm>
            <a:off x="642341" y="314636"/>
            <a:ext cx="4018839" cy="5768786"/>
          </a:xfrm>
        </p:spPr>
        <p:txBody>
          <a:bodyPr>
            <a:noAutofit/>
          </a:bodyPr>
          <a:lstStyle/>
          <a:p>
            <a:pPr algn="ctr">
              <a:lnSpc>
                <a:spcPct val="150000"/>
              </a:lnSpc>
            </a:pPr>
            <a:r>
              <a:rPr lang="ru-RU" sz="1400" b="1" dirty="0"/>
              <a:t>      Мордва — финно-угорский народ, проживающий в Республике Мордовия и сопредельных с нею областях. Республика, образованная в 1930 году, является частью Приволжского федерального округа.</a:t>
            </a:r>
            <a:br>
              <a:rPr lang="ru-RU" sz="1400" b="1" dirty="0"/>
            </a:br>
            <a:r>
              <a:rPr lang="ru-RU" sz="1400" b="1" dirty="0"/>
              <a:t>Мордовский народ подразделяется на два субкультурных этноса — эрзя и мокша. Эрзяне и мокшане отличаются своими литературными языками, традиционным бытом и культурой. Мокши проживают в южных и западной частях Мордовии, эрзи — в восточных и северо-восточных. Общепринятом языком в республике считается русский.</a:t>
            </a:r>
            <a:br>
              <a:rPr lang="ru-RU" sz="1400" b="1" dirty="0"/>
            </a:br>
            <a:r>
              <a:rPr lang="ru-RU" sz="1400" b="1" dirty="0"/>
              <a:t>Большая часть мордовского народа придерживается православия, в республике проживают также лютеране, молокане, буддисты, иудеи, мусульмане и представители языческих религий.</a:t>
            </a:r>
          </a:p>
        </p:txBody>
      </p:sp>
      <p:sp>
        <p:nvSpPr>
          <p:cNvPr id="9" name="Content Placeholder 8">
            <a:extLst>
              <a:ext uri="{FF2B5EF4-FFF2-40B4-BE49-F238E27FC236}">
                <a16:creationId xmlns:a16="http://schemas.microsoft.com/office/drawing/2014/main" id="{E47767F7-2E2B-4A98-BF11-105495C5D7D1}"/>
              </a:ext>
            </a:extLst>
          </p:cNvPr>
          <p:cNvSpPr>
            <a:spLocks noGrp="1"/>
          </p:cNvSpPr>
          <p:nvPr>
            <p:ph idx="1"/>
          </p:nvPr>
        </p:nvSpPr>
        <p:spPr>
          <a:xfrm>
            <a:off x="648624" y="6083798"/>
            <a:ext cx="4010296" cy="664029"/>
          </a:xfrm>
          <a:solidFill>
            <a:srgbClr val="4A2318"/>
          </a:solidFill>
        </p:spPr>
        <p:txBody>
          <a:bodyPr>
            <a:normAutofit/>
          </a:bodyPr>
          <a:lstStyle/>
          <a:p>
            <a:pPr marL="0" indent="0" algn="ctr">
              <a:buNone/>
            </a:pPr>
            <a:r>
              <a:rPr lang="ru-RU" sz="1500" b="1" dirty="0">
                <a:solidFill>
                  <a:srgbClr val="FFCC00"/>
                </a:solidFill>
              </a:rPr>
              <a:t>9. Ки чересе (ансамбль «Иделкэй»)</a:t>
            </a:r>
            <a:endParaRPr lang="en-US" sz="1500" b="1" dirty="0">
              <a:solidFill>
                <a:srgbClr val="FFCC00"/>
              </a:solidFill>
            </a:endParaRPr>
          </a:p>
        </p:txBody>
      </p:sp>
      <p:sp>
        <p:nvSpPr>
          <p:cNvPr id="14" name="Rectangle 13">
            <a:extLst>
              <a:ext uri="{FF2B5EF4-FFF2-40B4-BE49-F238E27FC236}">
                <a16:creationId xmlns:a16="http://schemas.microsoft.com/office/drawing/2014/main" id="{5771251E-2FA0-480E-B56E-393872797F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Объект 4">
            <a:extLst>
              <a:ext uri="{FF2B5EF4-FFF2-40B4-BE49-F238E27FC236}">
                <a16:creationId xmlns:a16="http://schemas.microsoft.com/office/drawing/2014/main" id="{05018289-36C2-4FA7-A3FA-01E9FAB7E1D7}"/>
              </a:ext>
            </a:extLst>
          </p:cNvPr>
          <p:cNvPicPr>
            <a:picLocks noChangeAspect="1"/>
          </p:cNvPicPr>
          <p:nvPr/>
        </p:nvPicPr>
        <p:blipFill>
          <a:blip r:embed="rId3"/>
          <a:stretch>
            <a:fillRect/>
          </a:stretch>
        </p:blipFill>
        <p:spPr>
          <a:xfrm>
            <a:off x="6638785" y="639704"/>
            <a:ext cx="4441870" cy="5587259"/>
          </a:xfrm>
          <a:prstGeom prst="rect">
            <a:avLst/>
          </a:prstGeom>
        </p:spPr>
      </p:pic>
    </p:spTree>
    <p:extLst>
      <p:ext uri="{BB962C8B-B14F-4D97-AF65-F5344CB8AC3E}">
        <p14:creationId xmlns:p14="http://schemas.microsoft.com/office/powerpoint/2010/main" val="1907263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D84E21A-A848-4FF9-97DA-1BE07F7433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B4679B52-98EA-45CA-AF30-F2C9A69460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10E5EE46-6B2F-43B5-8F97-10C96ECA3A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992EE89B-1E5B-406B-8DEE-3AB5630065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5" name="Freeform 6">
            <a:extLst>
              <a:ext uri="{FF2B5EF4-FFF2-40B4-BE49-F238E27FC236}">
                <a16:creationId xmlns:a16="http://schemas.microsoft.com/office/drawing/2014/main" id="{3EF1730D-C088-41F4-80BD-A7B56469A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7" name="Freeform 6">
            <a:extLst>
              <a:ext uri="{FF2B5EF4-FFF2-40B4-BE49-F238E27FC236}">
                <a16:creationId xmlns:a16="http://schemas.microsoft.com/office/drawing/2014/main" id="{7BB4F96C-BA00-4CC8-BE7E-12D8C4EC8D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Объект 11">
            <a:extLst>
              <a:ext uri="{FF2B5EF4-FFF2-40B4-BE49-F238E27FC236}">
                <a16:creationId xmlns:a16="http://schemas.microsoft.com/office/drawing/2014/main" id="{98EEE9B0-0B74-41F2-973A-45757A3EE1F1}"/>
              </a:ext>
            </a:extLst>
          </p:cNvPr>
          <p:cNvSpPr>
            <a:spLocks noGrp="1"/>
          </p:cNvSpPr>
          <p:nvPr>
            <p:ph idx="1"/>
          </p:nvPr>
        </p:nvSpPr>
        <p:spPr>
          <a:xfrm>
            <a:off x="1188720" y="1341120"/>
            <a:ext cx="5933440" cy="4556306"/>
          </a:xfrm>
        </p:spPr>
        <p:txBody>
          <a:bodyPr>
            <a:normAutofit/>
          </a:bodyPr>
          <a:lstStyle/>
          <a:p>
            <a:pPr marL="0" indent="0" algn="ctr">
              <a:buNone/>
            </a:pPr>
            <a:endParaRPr lang="ru-RU" sz="6600" dirty="0"/>
          </a:p>
          <a:p>
            <a:pPr marL="0" indent="0" algn="ctr">
              <a:buNone/>
            </a:pPr>
            <a:r>
              <a:rPr lang="ru-RU" sz="8000" b="1" dirty="0"/>
              <a:t>5 БЛОК (удмуртский)</a:t>
            </a:r>
          </a:p>
        </p:txBody>
      </p:sp>
    </p:spTree>
    <p:extLst>
      <p:ext uri="{BB962C8B-B14F-4D97-AF65-F5344CB8AC3E}">
        <p14:creationId xmlns:p14="http://schemas.microsoft.com/office/powerpoint/2010/main" val="3073518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BC102D8-D298-4410-AE79-9EA723521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id="{22683E4B-7095-40C6-9F1E-6D2A4BF95E82}"/>
              </a:ext>
            </a:extLst>
          </p:cNvPr>
          <p:cNvSpPr>
            <a:spLocks noGrp="1"/>
          </p:cNvSpPr>
          <p:nvPr>
            <p:ph type="title"/>
          </p:nvPr>
        </p:nvSpPr>
        <p:spPr>
          <a:xfrm>
            <a:off x="640081" y="169294"/>
            <a:ext cx="4018839" cy="5684968"/>
          </a:xfrm>
        </p:spPr>
        <p:txBody>
          <a:bodyPr>
            <a:normAutofit/>
          </a:bodyPr>
          <a:lstStyle/>
          <a:p>
            <a:pPr algn="ctr">
              <a:lnSpc>
                <a:spcPct val="150000"/>
              </a:lnSpc>
            </a:pPr>
            <a:r>
              <a:rPr lang="ru-RU" sz="1400" b="1" dirty="0"/>
              <a:t>Удмурты-  (устаревшее — вотяки), народ в Российской Федерации, коренное население Удмуртии (460,5 тыс. чел.)</a:t>
            </a:r>
            <a:br>
              <a:rPr lang="ru-RU" sz="1400" b="1" dirty="0"/>
            </a:br>
            <a:r>
              <a:rPr lang="ru-RU" sz="1400" b="1" dirty="0"/>
              <a:t> живут также в Татарии (24,2 тыс. чел.), Башкирии (22,6 тыс. чел.), а также Пермской (26,2 тыс. чел.), Кировской (17,9 тыс. чел.), Свердловской (17,9 тыс. чел.) областях, Южном (12,5 тыс. чел), Сибирском (13,5 тыс. чел.) федеральных округах. Общая численность в Российской Федерации 636,9 тыс. человек (1992).</a:t>
            </a:r>
            <a:br>
              <a:rPr lang="ru-RU" sz="1400" b="1" dirty="0"/>
            </a:br>
            <a:r>
              <a:rPr lang="ru-RU" sz="1400" b="1" dirty="0"/>
              <a:t>Среди удмуртов в качестве особой этнической группы выделяются бесермяне, они имеют особенности в материальной культуре и языке, испытавшем влияние татарского языка.</a:t>
            </a:r>
            <a:br>
              <a:rPr lang="ru-RU" sz="1400" b="1" dirty="0"/>
            </a:br>
            <a:r>
              <a:rPr lang="ru-RU" sz="1400" b="1" dirty="0"/>
              <a:t> Удмуртский язык относится к финно-угорской языковой группе. </a:t>
            </a:r>
          </a:p>
        </p:txBody>
      </p:sp>
      <p:sp>
        <p:nvSpPr>
          <p:cNvPr id="9" name="Content Placeholder 8">
            <a:extLst>
              <a:ext uri="{FF2B5EF4-FFF2-40B4-BE49-F238E27FC236}">
                <a16:creationId xmlns:a16="http://schemas.microsoft.com/office/drawing/2014/main" id="{E8247728-E3E5-42D2-82C1-8046459CA358}"/>
              </a:ext>
            </a:extLst>
          </p:cNvPr>
          <p:cNvSpPr>
            <a:spLocks noGrp="1"/>
          </p:cNvSpPr>
          <p:nvPr>
            <p:ph idx="1"/>
          </p:nvPr>
        </p:nvSpPr>
        <p:spPr>
          <a:xfrm>
            <a:off x="640081" y="5948855"/>
            <a:ext cx="4010296" cy="739852"/>
          </a:xfrm>
          <a:solidFill>
            <a:srgbClr val="4A2318"/>
          </a:solidFill>
        </p:spPr>
        <p:txBody>
          <a:bodyPr>
            <a:normAutofit/>
          </a:bodyPr>
          <a:lstStyle/>
          <a:p>
            <a:pPr marL="0" indent="0" algn="ctr">
              <a:lnSpc>
                <a:spcPct val="150000"/>
              </a:lnSpc>
              <a:buNone/>
            </a:pPr>
            <a:r>
              <a:rPr lang="ru-RU" sz="1500" b="1" dirty="0">
                <a:solidFill>
                  <a:srgbClr val="FFCC00"/>
                </a:solidFill>
              </a:rPr>
              <a:t>10. Шулдыр квазен (ансамбль «Хазина» и ансамбль «Тугэрэк уен»)</a:t>
            </a:r>
            <a:endParaRPr lang="en-US" sz="1500" b="1" dirty="0">
              <a:solidFill>
                <a:srgbClr val="FFCC00"/>
              </a:solidFill>
            </a:endParaRPr>
          </a:p>
        </p:txBody>
      </p:sp>
      <p:sp>
        <p:nvSpPr>
          <p:cNvPr id="14" name="Rectangle 13">
            <a:extLst>
              <a:ext uri="{FF2B5EF4-FFF2-40B4-BE49-F238E27FC236}">
                <a16:creationId xmlns:a16="http://schemas.microsoft.com/office/drawing/2014/main" id="{5771251E-2FA0-480E-B56E-393872797F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Объект 4">
            <a:extLst>
              <a:ext uri="{FF2B5EF4-FFF2-40B4-BE49-F238E27FC236}">
                <a16:creationId xmlns:a16="http://schemas.microsoft.com/office/drawing/2014/main" id="{AB8D108A-A8B4-4BF3-A4D7-9E704F861B11}"/>
              </a:ext>
            </a:extLst>
          </p:cNvPr>
          <p:cNvPicPr>
            <a:picLocks noChangeAspect="1"/>
          </p:cNvPicPr>
          <p:nvPr/>
        </p:nvPicPr>
        <p:blipFill>
          <a:blip r:embed="rId3"/>
          <a:stretch>
            <a:fillRect/>
          </a:stretch>
        </p:blipFill>
        <p:spPr>
          <a:xfrm>
            <a:off x="6652753" y="639704"/>
            <a:ext cx="4413934" cy="5587259"/>
          </a:xfrm>
          <a:prstGeom prst="rect">
            <a:avLst/>
          </a:prstGeom>
        </p:spPr>
      </p:pic>
    </p:spTree>
    <p:extLst>
      <p:ext uri="{BB962C8B-B14F-4D97-AF65-F5344CB8AC3E}">
        <p14:creationId xmlns:p14="http://schemas.microsoft.com/office/powerpoint/2010/main" val="1818526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D84E21A-A848-4FF9-97DA-1BE07F7433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B4679B52-98EA-45CA-AF30-F2C9A69460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10E5EE46-6B2F-43B5-8F97-10C96ECA3A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992EE89B-1E5B-406B-8DEE-3AB5630065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5" name="Freeform 6">
            <a:extLst>
              <a:ext uri="{FF2B5EF4-FFF2-40B4-BE49-F238E27FC236}">
                <a16:creationId xmlns:a16="http://schemas.microsoft.com/office/drawing/2014/main" id="{3EF1730D-C088-41F4-80BD-A7B56469A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7" name="Freeform 6">
            <a:extLst>
              <a:ext uri="{FF2B5EF4-FFF2-40B4-BE49-F238E27FC236}">
                <a16:creationId xmlns:a16="http://schemas.microsoft.com/office/drawing/2014/main" id="{7BB4F96C-BA00-4CC8-BE7E-12D8C4EC8D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Объект 11">
            <a:extLst>
              <a:ext uri="{FF2B5EF4-FFF2-40B4-BE49-F238E27FC236}">
                <a16:creationId xmlns:a16="http://schemas.microsoft.com/office/drawing/2014/main" id="{98EEE9B0-0B74-41F2-973A-45757A3EE1F1}"/>
              </a:ext>
            </a:extLst>
          </p:cNvPr>
          <p:cNvSpPr>
            <a:spLocks noGrp="1"/>
          </p:cNvSpPr>
          <p:nvPr>
            <p:ph idx="1"/>
          </p:nvPr>
        </p:nvSpPr>
        <p:spPr>
          <a:xfrm>
            <a:off x="1143418" y="1522354"/>
            <a:ext cx="5937945" cy="3701396"/>
          </a:xfrm>
        </p:spPr>
        <p:txBody>
          <a:bodyPr>
            <a:normAutofit fontScale="92500"/>
          </a:bodyPr>
          <a:lstStyle/>
          <a:p>
            <a:pPr marL="0" indent="0" algn="ctr">
              <a:buNone/>
            </a:pPr>
            <a:endParaRPr lang="ru-RU" sz="6600" dirty="0"/>
          </a:p>
          <a:p>
            <a:pPr marL="0" indent="0" algn="ctr">
              <a:buNone/>
            </a:pPr>
            <a:r>
              <a:rPr lang="ru-RU" sz="8000" b="1" dirty="0"/>
              <a:t>6 БЛОК (башкирский)</a:t>
            </a:r>
          </a:p>
        </p:txBody>
      </p:sp>
    </p:spTree>
    <p:extLst>
      <p:ext uri="{BB962C8B-B14F-4D97-AF65-F5344CB8AC3E}">
        <p14:creationId xmlns:p14="http://schemas.microsoft.com/office/powerpoint/2010/main" val="3055829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BC102D8-D298-4410-AE79-9EA723521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id="{2336C54B-C00F-4D9B-BDCD-4DD57335F5BF}"/>
              </a:ext>
            </a:extLst>
          </p:cNvPr>
          <p:cNvSpPr>
            <a:spLocks noGrp="1"/>
          </p:cNvSpPr>
          <p:nvPr>
            <p:ph type="title"/>
          </p:nvPr>
        </p:nvSpPr>
        <p:spPr>
          <a:xfrm>
            <a:off x="626587" y="852466"/>
            <a:ext cx="4018839" cy="4644443"/>
          </a:xfrm>
        </p:spPr>
        <p:txBody>
          <a:bodyPr>
            <a:normAutofit/>
          </a:bodyPr>
          <a:lstStyle/>
          <a:p>
            <a:pPr algn="ctr">
              <a:lnSpc>
                <a:spcPct val="150000"/>
              </a:lnSpc>
            </a:pPr>
            <a:r>
              <a:rPr lang="ru-RU" sz="1400" b="1" dirty="0"/>
              <a:t>Башкиры (башкорты) - коренное тюркское население Башкирии, по статистическим данным на территории автономной республики проживает около 1,6 миллиона человек данной национальности, значительное количество башкир проживает на территории Челябинска (166 тысяч), Оренбурга (52,8 тысячи), около 100 тысяч представителей данной народности размещаются в Пермском крае, Тюмени, Свердловской и Курганских областях. Их религия – исламский суннизм.</a:t>
            </a:r>
            <a:br>
              <a:rPr lang="ru-RU" sz="1400" b="1" dirty="0"/>
            </a:br>
            <a:r>
              <a:rPr lang="ru-RU" sz="1400" b="1" dirty="0"/>
              <a:t>До конца 19 века башкиры вели полукочевой образ жизни, однако постепенно стали оседлыми и освоили земледелие, </a:t>
            </a:r>
          </a:p>
        </p:txBody>
      </p:sp>
      <p:sp>
        <p:nvSpPr>
          <p:cNvPr id="9" name="Content Placeholder 8">
            <a:extLst>
              <a:ext uri="{FF2B5EF4-FFF2-40B4-BE49-F238E27FC236}">
                <a16:creationId xmlns:a16="http://schemas.microsoft.com/office/drawing/2014/main" id="{225D9F8C-986A-4125-8232-A83C248665E5}"/>
              </a:ext>
            </a:extLst>
          </p:cNvPr>
          <p:cNvSpPr>
            <a:spLocks noGrp="1"/>
          </p:cNvSpPr>
          <p:nvPr>
            <p:ph idx="1"/>
          </p:nvPr>
        </p:nvSpPr>
        <p:spPr>
          <a:xfrm>
            <a:off x="740235" y="5645184"/>
            <a:ext cx="4010296" cy="882119"/>
          </a:xfrm>
          <a:solidFill>
            <a:srgbClr val="4A2318"/>
          </a:solidFill>
        </p:spPr>
        <p:txBody>
          <a:bodyPr>
            <a:normAutofit/>
          </a:bodyPr>
          <a:lstStyle/>
          <a:p>
            <a:pPr marL="0" indent="0" algn="ctr">
              <a:lnSpc>
                <a:spcPct val="150000"/>
              </a:lnSpc>
              <a:buNone/>
            </a:pPr>
            <a:r>
              <a:rPr lang="ru-RU" sz="1500" b="1" dirty="0">
                <a:solidFill>
                  <a:srgbClr val="FFCC00"/>
                </a:solidFill>
              </a:rPr>
              <a:t>11.Турлэк-тирэк  (ансамбль «Иделкэй» и ансамбль гармонистов «САФ»)</a:t>
            </a:r>
          </a:p>
          <a:p>
            <a:pPr marL="0" indent="0">
              <a:buNone/>
            </a:pPr>
            <a:endParaRPr lang="ru-RU" sz="1500" dirty="0"/>
          </a:p>
          <a:p>
            <a:pPr marL="0" indent="0">
              <a:buNone/>
            </a:pPr>
            <a:endParaRPr lang="ru-RU" sz="1500" dirty="0"/>
          </a:p>
          <a:p>
            <a:pPr marL="0" indent="0">
              <a:buNone/>
            </a:pPr>
            <a:endParaRPr lang="ru-RU" sz="1500" dirty="0"/>
          </a:p>
          <a:p>
            <a:pPr marL="0" indent="0">
              <a:buNone/>
            </a:pPr>
            <a:endParaRPr lang="en-US" sz="1500" dirty="0"/>
          </a:p>
        </p:txBody>
      </p:sp>
      <p:sp>
        <p:nvSpPr>
          <p:cNvPr id="14" name="Rectangle 13">
            <a:extLst>
              <a:ext uri="{FF2B5EF4-FFF2-40B4-BE49-F238E27FC236}">
                <a16:creationId xmlns:a16="http://schemas.microsoft.com/office/drawing/2014/main" id="{5771251E-2FA0-480E-B56E-393872797F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Объект 4">
            <a:extLst>
              <a:ext uri="{FF2B5EF4-FFF2-40B4-BE49-F238E27FC236}">
                <a16:creationId xmlns:a16="http://schemas.microsoft.com/office/drawing/2014/main" id="{526469FC-2CAE-4D54-896D-934C6BE0B36E}"/>
              </a:ext>
            </a:extLst>
          </p:cNvPr>
          <p:cNvPicPr>
            <a:picLocks noChangeAspect="1"/>
          </p:cNvPicPr>
          <p:nvPr/>
        </p:nvPicPr>
        <p:blipFill>
          <a:blip r:embed="rId3"/>
          <a:stretch>
            <a:fillRect/>
          </a:stretch>
        </p:blipFill>
        <p:spPr>
          <a:xfrm>
            <a:off x="6848307" y="639704"/>
            <a:ext cx="4022826" cy="5587259"/>
          </a:xfrm>
          <a:prstGeom prst="rect">
            <a:avLst/>
          </a:prstGeom>
        </p:spPr>
      </p:pic>
    </p:spTree>
    <p:extLst>
      <p:ext uri="{BB962C8B-B14F-4D97-AF65-F5344CB8AC3E}">
        <p14:creationId xmlns:p14="http://schemas.microsoft.com/office/powerpoint/2010/main" val="2950853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D84E21A-A848-4FF9-97DA-1BE07F7433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B4679B52-98EA-45CA-AF30-F2C9A69460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10E5EE46-6B2F-43B5-8F97-10C96ECA3A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992EE89B-1E5B-406B-8DEE-3AB5630065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5" name="Freeform 6">
            <a:extLst>
              <a:ext uri="{FF2B5EF4-FFF2-40B4-BE49-F238E27FC236}">
                <a16:creationId xmlns:a16="http://schemas.microsoft.com/office/drawing/2014/main" id="{3EF1730D-C088-41F4-80BD-A7B56469A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7" name="Freeform 6">
            <a:extLst>
              <a:ext uri="{FF2B5EF4-FFF2-40B4-BE49-F238E27FC236}">
                <a16:creationId xmlns:a16="http://schemas.microsoft.com/office/drawing/2014/main" id="{7BB4F96C-BA00-4CC8-BE7E-12D8C4EC8D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Объект 11">
            <a:extLst>
              <a:ext uri="{FF2B5EF4-FFF2-40B4-BE49-F238E27FC236}">
                <a16:creationId xmlns:a16="http://schemas.microsoft.com/office/drawing/2014/main" id="{98EEE9B0-0B74-41F2-973A-45757A3EE1F1}"/>
              </a:ext>
            </a:extLst>
          </p:cNvPr>
          <p:cNvSpPr>
            <a:spLocks noGrp="1"/>
          </p:cNvSpPr>
          <p:nvPr>
            <p:ph idx="1"/>
          </p:nvPr>
        </p:nvSpPr>
        <p:spPr>
          <a:xfrm>
            <a:off x="1143418" y="1522354"/>
            <a:ext cx="5937945" cy="3701396"/>
          </a:xfrm>
        </p:spPr>
        <p:txBody>
          <a:bodyPr>
            <a:normAutofit/>
          </a:bodyPr>
          <a:lstStyle/>
          <a:p>
            <a:pPr marL="0" indent="0" algn="ctr">
              <a:buNone/>
            </a:pPr>
            <a:endParaRPr lang="ru-RU" sz="6600" dirty="0"/>
          </a:p>
          <a:p>
            <a:pPr marL="0" indent="0" algn="ctr">
              <a:buNone/>
            </a:pPr>
            <a:r>
              <a:rPr lang="ru-RU" sz="8000" b="1" dirty="0"/>
              <a:t>7 БЛОК (марийский)</a:t>
            </a:r>
          </a:p>
        </p:txBody>
      </p:sp>
    </p:spTree>
    <p:extLst>
      <p:ext uri="{BB962C8B-B14F-4D97-AF65-F5344CB8AC3E}">
        <p14:creationId xmlns:p14="http://schemas.microsoft.com/office/powerpoint/2010/main" val="2601095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BC102D8-D298-4410-AE79-9EA723521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id="{9966B566-E5FA-4990-8C4C-BC4641940131}"/>
              </a:ext>
            </a:extLst>
          </p:cNvPr>
          <p:cNvSpPr>
            <a:spLocks noGrp="1"/>
          </p:cNvSpPr>
          <p:nvPr>
            <p:ph type="title"/>
          </p:nvPr>
        </p:nvSpPr>
        <p:spPr>
          <a:xfrm>
            <a:off x="640081" y="211335"/>
            <a:ext cx="4018839" cy="5594124"/>
          </a:xfrm>
        </p:spPr>
        <p:txBody>
          <a:bodyPr>
            <a:noAutofit/>
          </a:bodyPr>
          <a:lstStyle/>
          <a:p>
            <a:pPr algn="ctr">
              <a:lnSpc>
                <a:spcPct val="150000"/>
              </a:lnSpc>
            </a:pPr>
            <a:r>
              <a:rPr lang="ru-RU" sz="1400" b="1" dirty="0"/>
              <a:t>Марийцы - народ финно-угорской языковой группы, составляющий основное население Марийской республики, живут также в соседних областях Поволжья и Урала, в том числе в Башкирии (106 тыс. чел.), Татарии (18,8 тыс. чел.) и т.д. Марийцы делятся на три территориальные группы: горные, луговые (или лесные) и восточные. Горные марийцы живут преимущественно на правом берегу Волги, луговые — на левом, восточные — в Башкирии и Свердловской области. По антропологическому облику марийцы относятся к субуральскому типу уральской расы. В марийском языке, относящемся к волжско-финской группе финно-угорских языков, выделяются горное, луговое, восточное и северо-западное наречия. Среди марийцев широко распространен русский язык.</a:t>
            </a:r>
            <a:br>
              <a:rPr lang="ru-RU" sz="1400" b="1" dirty="0"/>
            </a:br>
            <a:endParaRPr lang="ru-RU" sz="1400" b="1" dirty="0"/>
          </a:p>
        </p:txBody>
      </p:sp>
      <p:sp>
        <p:nvSpPr>
          <p:cNvPr id="9" name="Content Placeholder 8">
            <a:extLst>
              <a:ext uri="{FF2B5EF4-FFF2-40B4-BE49-F238E27FC236}">
                <a16:creationId xmlns:a16="http://schemas.microsoft.com/office/drawing/2014/main" id="{BC4C0B14-4FD9-4907-94FC-124C4F50507A}"/>
              </a:ext>
            </a:extLst>
          </p:cNvPr>
          <p:cNvSpPr>
            <a:spLocks noGrp="1"/>
          </p:cNvSpPr>
          <p:nvPr>
            <p:ph idx="1"/>
          </p:nvPr>
        </p:nvSpPr>
        <p:spPr>
          <a:xfrm>
            <a:off x="640081" y="5911691"/>
            <a:ext cx="4010296" cy="840077"/>
          </a:xfrm>
          <a:solidFill>
            <a:srgbClr val="4A2318"/>
          </a:solidFill>
        </p:spPr>
        <p:txBody>
          <a:bodyPr>
            <a:normAutofit/>
          </a:bodyPr>
          <a:lstStyle/>
          <a:p>
            <a:pPr marL="0" indent="0" algn="ctr">
              <a:buNone/>
            </a:pPr>
            <a:r>
              <a:rPr lang="ru-RU" sz="1500" b="1" dirty="0">
                <a:solidFill>
                  <a:srgbClr val="FFCC00"/>
                </a:solidFill>
              </a:rPr>
              <a:t>12. Мари такмак (сводный ансамбль)</a:t>
            </a:r>
          </a:p>
          <a:p>
            <a:pPr marL="0" indent="0" algn="ctr">
              <a:buNone/>
            </a:pPr>
            <a:r>
              <a:rPr lang="ru-RU" sz="1500" b="1" dirty="0">
                <a:solidFill>
                  <a:srgbClr val="FFCC00"/>
                </a:solidFill>
              </a:rPr>
              <a:t>13. Курок выйышто (сводный ансамбль)</a:t>
            </a:r>
            <a:endParaRPr lang="en-US" sz="1500" b="1" dirty="0">
              <a:solidFill>
                <a:srgbClr val="FFCC00"/>
              </a:solidFill>
            </a:endParaRPr>
          </a:p>
        </p:txBody>
      </p:sp>
      <p:sp>
        <p:nvSpPr>
          <p:cNvPr id="14" name="Rectangle 13">
            <a:extLst>
              <a:ext uri="{FF2B5EF4-FFF2-40B4-BE49-F238E27FC236}">
                <a16:creationId xmlns:a16="http://schemas.microsoft.com/office/drawing/2014/main" id="{5771251E-2FA0-480E-B56E-393872797F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Объект 4">
            <a:extLst>
              <a:ext uri="{FF2B5EF4-FFF2-40B4-BE49-F238E27FC236}">
                <a16:creationId xmlns:a16="http://schemas.microsoft.com/office/drawing/2014/main" id="{2BE8B697-879D-4141-B973-0E4A19114401}"/>
              </a:ext>
            </a:extLst>
          </p:cNvPr>
          <p:cNvPicPr>
            <a:picLocks noChangeAspect="1"/>
          </p:cNvPicPr>
          <p:nvPr/>
        </p:nvPicPr>
        <p:blipFill>
          <a:blip r:embed="rId3"/>
          <a:stretch>
            <a:fillRect/>
          </a:stretch>
        </p:blipFill>
        <p:spPr>
          <a:xfrm>
            <a:off x="6687673" y="639704"/>
            <a:ext cx="4344093" cy="5587259"/>
          </a:xfrm>
          <a:prstGeom prst="rect">
            <a:avLst/>
          </a:prstGeom>
        </p:spPr>
      </p:pic>
    </p:spTree>
    <p:extLst>
      <p:ext uri="{BB962C8B-B14F-4D97-AF65-F5344CB8AC3E}">
        <p14:creationId xmlns:p14="http://schemas.microsoft.com/office/powerpoint/2010/main" val="449583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D77E62-38E7-4A59-8395-5DF0336DAEED}"/>
              </a:ext>
            </a:extLst>
          </p:cNvPr>
          <p:cNvSpPr>
            <a:spLocks noGrp="1"/>
          </p:cNvSpPr>
          <p:nvPr>
            <p:ph type="title"/>
          </p:nvPr>
        </p:nvSpPr>
        <p:spPr>
          <a:xfrm>
            <a:off x="1390650" y="685800"/>
            <a:ext cx="9886950" cy="1485900"/>
          </a:xfrm>
        </p:spPr>
        <p:txBody>
          <a:bodyPr>
            <a:normAutofit/>
          </a:bodyPr>
          <a:lstStyle/>
          <a:p>
            <a:pPr marL="0" indent="0"/>
            <a:br>
              <a:rPr lang="ru-RU" sz="3400" i="1">
                <a:effectLst>
                  <a:outerShdw blurRad="38100" dist="38100" dir="2700000" algn="tl">
                    <a:srgbClr val="000000">
                      <a:alpha val="43137"/>
                    </a:srgbClr>
                  </a:outerShdw>
                </a:effectLst>
              </a:rPr>
            </a:br>
            <a:br>
              <a:rPr lang="ru-RU" sz="3400"/>
            </a:br>
            <a:endParaRPr lang="ru-RU" sz="3400"/>
          </a:p>
        </p:txBody>
      </p:sp>
      <p:sp>
        <p:nvSpPr>
          <p:cNvPr id="3" name="Объект 2">
            <a:extLst>
              <a:ext uri="{FF2B5EF4-FFF2-40B4-BE49-F238E27FC236}">
                <a16:creationId xmlns:a16="http://schemas.microsoft.com/office/drawing/2014/main" id="{D4C19D14-3F5A-4BCF-809D-3409E6F041DF}"/>
              </a:ext>
            </a:extLst>
          </p:cNvPr>
          <p:cNvSpPr>
            <a:spLocks noGrp="1"/>
          </p:cNvSpPr>
          <p:nvPr>
            <p:ph idx="1"/>
          </p:nvPr>
        </p:nvSpPr>
        <p:spPr>
          <a:xfrm>
            <a:off x="697584" y="0"/>
            <a:ext cx="11494415" cy="6857999"/>
          </a:xfrm>
          <a:solidFill>
            <a:srgbClr val="4A2318"/>
          </a:solidFill>
        </p:spPr>
        <p:txBody>
          <a:bodyPr>
            <a:normAutofit/>
          </a:bodyPr>
          <a:lstStyle/>
          <a:p>
            <a:pPr marL="0" indent="0">
              <a:buNone/>
            </a:pPr>
            <a:endParaRPr lang="ru-RU"/>
          </a:p>
          <a:p>
            <a:pPr marL="0" indent="0">
              <a:buNone/>
            </a:pPr>
            <a:endParaRPr lang="ru-RU"/>
          </a:p>
          <a:p>
            <a:pPr marL="0" indent="0">
              <a:buNone/>
            </a:pPr>
            <a:endParaRPr lang="ru-RU"/>
          </a:p>
          <a:p>
            <a:pPr marL="0" indent="0">
              <a:buNone/>
            </a:pPr>
            <a:endParaRPr lang="ru-RU" dirty="0"/>
          </a:p>
        </p:txBody>
      </p:sp>
      <p:pic>
        <p:nvPicPr>
          <p:cNvPr id="10" name="Рисунок 9">
            <a:extLst>
              <a:ext uri="{FF2B5EF4-FFF2-40B4-BE49-F238E27FC236}">
                <a16:creationId xmlns:a16="http://schemas.microsoft.com/office/drawing/2014/main" id="{879B4008-5AF3-445B-BEC1-4B773D0CF363}"/>
              </a:ext>
            </a:extLst>
          </p:cNvPr>
          <p:cNvPicPr>
            <a:picLocks noChangeAspect="1"/>
          </p:cNvPicPr>
          <p:nvPr/>
        </p:nvPicPr>
        <p:blipFill>
          <a:blip r:embed="rId3"/>
          <a:stretch>
            <a:fillRect/>
          </a:stretch>
        </p:blipFill>
        <p:spPr>
          <a:xfrm>
            <a:off x="2708455" y="239797"/>
            <a:ext cx="7472672" cy="4824589"/>
          </a:xfrm>
          <a:prstGeom prst="rect">
            <a:avLst/>
          </a:prstGeom>
          <a:ln w="88900" cap="sq" cmpd="thickThin">
            <a:solidFill>
              <a:srgbClr val="FFCC00"/>
            </a:solidFill>
            <a:prstDash val="solid"/>
            <a:miter lim="800000"/>
          </a:ln>
          <a:effectLst>
            <a:innerShdw blurRad="76200">
              <a:srgbClr val="000000"/>
            </a:innerShdw>
          </a:effectLst>
        </p:spPr>
      </p:pic>
      <p:sp>
        <p:nvSpPr>
          <p:cNvPr id="16" name="Прямоугольник 15">
            <a:extLst>
              <a:ext uri="{FF2B5EF4-FFF2-40B4-BE49-F238E27FC236}">
                <a16:creationId xmlns:a16="http://schemas.microsoft.com/office/drawing/2014/main" id="{7659EF84-68C4-4A4F-A572-80A5D22E6730}"/>
              </a:ext>
            </a:extLst>
          </p:cNvPr>
          <p:cNvSpPr/>
          <p:nvPr/>
        </p:nvSpPr>
        <p:spPr>
          <a:xfrm>
            <a:off x="3047821" y="4816133"/>
            <a:ext cx="6963446" cy="18681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800" b="0" i="0" u="sng" strike="noStrike" kern="1200" cap="none" spc="0" normalizeH="0" baseline="0" noProof="0" dirty="0">
                <a:ln>
                  <a:noFill/>
                </a:ln>
                <a:solidFill>
                  <a:srgbClr val="4A2318"/>
                </a:solidFill>
                <a:effectLst/>
                <a:uLnTx/>
                <a:uFillTx/>
                <a:latin typeface="Franklin Gothic Book" panose="020B0503020102020204"/>
                <a:ea typeface="+mn-ea"/>
                <a:cs typeface="+mn-cs"/>
              </a:rPr>
              <a:t>Дата проведения</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800" b="0" i="1" u="none" strike="noStrike" kern="1200" cap="none" spc="0" normalizeH="0" baseline="0" noProof="0" dirty="0">
                <a:ln>
                  <a:noFill/>
                </a:ln>
                <a:solidFill>
                  <a:srgbClr val="4A2318"/>
                </a:solidFill>
                <a:effectLst>
                  <a:outerShdw blurRad="38100" dist="38100" dir="2700000" algn="tl">
                    <a:srgbClr val="000000">
                      <a:alpha val="43137"/>
                    </a:srgbClr>
                  </a:outerShdw>
                </a:effectLst>
                <a:uLnTx/>
                <a:uFillTx/>
                <a:latin typeface="Franklin Gothic Book" panose="020B0503020102020204"/>
                <a:ea typeface="+mn-ea"/>
                <a:cs typeface="+mn-cs"/>
              </a:rPr>
              <a:t>7 октября 2021г.</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800" b="0" i="0" u="sng" strike="noStrike" kern="1200" cap="none" spc="0" normalizeH="0" baseline="0" noProof="0" dirty="0">
                <a:ln>
                  <a:noFill/>
                </a:ln>
                <a:solidFill>
                  <a:srgbClr val="4A2318"/>
                </a:solidFill>
                <a:effectLst/>
                <a:uLnTx/>
                <a:uFillTx/>
                <a:latin typeface="Franklin Gothic Book" panose="020B0503020102020204"/>
                <a:ea typeface="+mn-ea"/>
                <a:cs typeface="+mn-cs"/>
              </a:rPr>
              <a:t>Место проведения</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800" b="0" i="1" u="none" strike="noStrike" kern="1200" cap="none" spc="0" normalizeH="0" baseline="0" noProof="0" dirty="0">
                <a:ln>
                  <a:noFill/>
                </a:ln>
                <a:solidFill>
                  <a:srgbClr val="4A2318"/>
                </a:solidFill>
                <a:effectLst>
                  <a:outerShdw blurRad="38100" dist="38100" dir="2700000" algn="tl">
                    <a:srgbClr val="000000">
                      <a:alpha val="43137"/>
                    </a:srgbClr>
                  </a:outerShdw>
                </a:effectLst>
                <a:uLnTx/>
                <a:uFillTx/>
                <a:latin typeface="Franklin Gothic Book" panose="020B0503020102020204"/>
                <a:ea typeface="+mn-ea"/>
                <a:cs typeface="+mn-cs"/>
              </a:rPr>
              <a:t>ДМШ №7 им З.В.Хабибуллина</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800" b="0" i="1" u="none" strike="noStrike" kern="1200" cap="none" spc="0" normalizeH="0" baseline="0" noProof="0" dirty="0">
                <a:ln>
                  <a:noFill/>
                </a:ln>
                <a:solidFill>
                  <a:srgbClr val="4A2318"/>
                </a:solidFill>
                <a:effectLst>
                  <a:outerShdw blurRad="38100" dist="38100" dir="2700000" algn="tl">
                    <a:srgbClr val="000000">
                      <a:alpha val="43137"/>
                    </a:srgbClr>
                  </a:outerShdw>
                </a:effectLst>
                <a:uLnTx/>
                <a:uFillTx/>
                <a:latin typeface="Franklin Gothic Book" panose="020B0503020102020204"/>
                <a:ea typeface="+mn-ea"/>
                <a:cs typeface="+mn-cs"/>
              </a:rPr>
              <a:t>(г. Казань, ул. Николаева 5\1)</a:t>
            </a:r>
          </a:p>
        </p:txBody>
      </p:sp>
    </p:spTree>
    <p:extLst>
      <p:ext uri="{BB962C8B-B14F-4D97-AF65-F5344CB8AC3E}">
        <p14:creationId xmlns:p14="http://schemas.microsoft.com/office/powerpoint/2010/main" val="1906246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CC00"/>
        </a:soli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03451EA-83AF-487C-8386-BDCAA1E44339}"/>
              </a:ext>
            </a:extLst>
          </p:cNvPr>
          <p:cNvSpPr>
            <a:spLocks noGrp="1"/>
          </p:cNvSpPr>
          <p:nvPr>
            <p:ph idx="1"/>
          </p:nvPr>
        </p:nvSpPr>
        <p:spPr>
          <a:xfrm>
            <a:off x="1602828" y="1259928"/>
            <a:ext cx="9601200" cy="3581400"/>
          </a:xfrm>
        </p:spPr>
        <p:txBody>
          <a:bodyPr>
            <a:normAutofit/>
          </a:bodyPr>
          <a:lstStyle/>
          <a:p>
            <a:pPr marL="0" indent="0" algn="ctr">
              <a:buNone/>
            </a:pPr>
            <a:endParaRPr lang="ru-RU" sz="8000" dirty="0"/>
          </a:p>
          <a:p>
            <a:pPr marL="0" indent="0" algn="ctr">
              <a:buNone/>
            </a:pPr>
            <a:r>
              <a:rPr lang="ru-RU" sz="8000" dirty="0"/>
              <a:t>До скорой встречи!</a:t>
            </a:r>
          </a:p>
        </p:txBody>
      </p:sp>
    </p:spTree>
    <p:extLst>
      <p:ext uri="{BB962C8B-B14F-4D97-AF65-F5344CB8AC3E}">
        <p14:creationId xmlns:p14="http://schemas.microsoft.com/office/powerpoint/2010/main" val="2141744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62DFFC-4DCC-48EE-B781-94D04B95F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18B8B265-E68C-4B64-9238-781F0102C5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Объект 2">
            <a:extLst>
              <a:ext uri="{FF2B5EF4-FFF2-40B4-BE49-F238E27FC236}">
                <a16:creationId xmlns:a16="http://schemas.microsoft.com/office/drawing/2014/main" id="{94092D3F-1D2C-4125-9388-907B2059EB2A}"/>
              </a:ext>
            </a:extLst>
          </p:cNvPr>
          <p:cNvSpPr>
            <a:spLocks noGrp="1"/>
          </p:cNvSpPr>
          <p:nvPr>
            <p:ph idx="1"/>
          </p:nvPr>
        </p:nvSpPr>
        <p:spPr>
          <a:xfrm>
            <a:off x="6585859" y="1401589"/>
            <a:ext cx="4892308" cy="5262390"/>
          </a:xfrm>
        </p:spPr>
        <p:txBody>
          <a:bodyPr anchor="ctr">
            <a:normAutofit/>
          </a:bodyPr>
          <a:lstStyle/>
          <a:p>
            <a:pPr marL="0" indent="0" algn="r">
              <a:spcAft>
                <a:spcPts val="0"/>
              </a:spcAft>
              <a:buNone/>
            </a:pPr>
            <a:r>
              <a:rPr lang="ru-RU" sz="1800" i="1" dirty="0">
                <a:latin typeface="Times New Roman" panose="02020603050405020304" pitchFamily="18" charset="0"/>
                <a:ea typeface="Calibri" panose="020F0502020204030204" pitchFamily="34" charset="0"/>
                <a:cs typeface="Times New Roman" panose="02020603050405020304" pitchFamily="18" charset="0"/>
              </a:rPr>
              <a:t>«В языке одухотворяется весь народ и вся его родина; в нем претворяется творческой силой народного духа в мысль, в картину и звук небо отчизны, ее воздух, ее физические явления, ее климат, ее поля, горы и долины, ее леса и реки, ее бури и грозы - весь тот глубокий, полный мысли и чувства голос родной природы, который говорит так громко о любви человека к его иногда суровой родине, который высказывается так ясно в родной песне и родных напевах, в устах народных поэтов».</a:t>
            </a:r>
            <a:endParaRPr lang="ru-RU" sz="1800" dirty="0">
              <a:latin typeface="Calibri" panose="020F0502020204030204" pitchFamily="34" charset="0"/>
              <a:ea typeface="Calibri" panose="020F0502020204030204" pitchFamily="34" charset="0"/>
              <a:cs typeface="Times New Roman" panose="02020603050405020304" pitchFamily="18" charset="0"/>
            </a:endParaRPr>
          </a:p>
          <a:p>
            <a:pPr marL="0" indent="0">
              <a:spcAft>
                <a:spcPts val="0"/>
              </a:spcAft>
              <a:buNone/>
            </a:pPr>
            <a:r>
              <a:rPr lang="ru-RU" sz="1800" i="1" dirty="0">
                <a:latin typeface="Times New Roman" panose="02020603050405020304" pitchFamily="18" charset="0"/>
                <a:ea typeface="Calibri" panose="020F0502020204030204" pitchFamily="34" charset="0"/>
                <a:cs typeface="Times New Roman" panose="02020603050405020304" pitchFamily="18" charset="0"/>
              </a:rPr>
              <a:t>			</a:t>
            </a:r>
          </a:p>
          <a:p>
            <a:pPr marL="0" indent="0">
              <a:spcAft>
                <a:spcPts val="0"/>
              </a:spcAft>
              <a:buNone/>
            </a:pPr>
            <a:r>
              <a:rPr lang="ru-RU" sz="1800" i="1" dirty="0">
                <a:latin typeface="Times New Roman" panose="02020603050405020304" pitchFamily="18" charset="0"/>
                <a:ea typeface="Calibri" panose="020F0502020204030204" pitchFamily="34" charset="0"/>
                <a:cs typeface="Times New Roman" panose="02020603050405020304" pitchFamily="18" charset="0"/>
              </a:rPr>
              <a:t>			      К.Д. Ушинский</a:t>
            </a:r>
            <a:endParaRPr lang="ru-RU" sz="1800" dirty="0">
              <a:latin typeface="Calibri" panose="020F0502020204030204" pitchFamily="34" charset="0"/>
              <a:ea typeface="Calibri" panose="020F0502020204030204" pitchFamily="34" charset="0"/>
              <a:cs typeface="Times New Roman" panose="02020603050405020304" pitchFamily="18" charset="0"/>
            </a:endParaRPr>
          </a:p>
          <a:p>
            <a:endParaRPr lang="ru-RU" sz="1800" dirty="0"/>
          </a:p>
        </p:txBody>
      </p:sp>
      <p:pic>
        <p:nvPicPr>
          <p:cNvPr id="6" name="Рисунок 5">
            <a:extLst>
              <a:ext uri="{FF2B5EF4-FFF2-40B4-BE49-F238E27FC236}">
                <a16:creationId xmlns:a16="http://schemas.microsoft.com/office/drawing/2014/main" id="{22829D7B-AF68-4D7E-BE63-255EAFC7ED41}"/>
              </a:ext>
            </a:extLst>
          </p:cNvPr>
          <p:cNvPicPr>
            <a:picLocks noChangeAspect="1"/>
          </p:cNvPicPr>
          <p:nvPr/>
        </p:nvPicPr>
        <p:blipFill>
          <a:blip r:embed="rId3"/>
          <a:stretch>
            <a:fillRect/>
          </a:stretch>
        </p:blipFill>
        <p:spPr>
          <a:xfrm>
            <a:off x="754473" y="547376"/>
            <a:ext cx="3868327" cy="5763247"/>
          </a:xfrm>
          <a:prstGeom prst="rect">
            <a:avLst/>
          </a:prstGeom>
        </p:spPr>
      </p:pic>
    </p:spTree>
    <p:extLst>
      <p:ext uri="{BB962C8B-B14F-4D97-AF65-F5344CB8AC3E}">
        <p14:creationId xmlns:p14="http://schemas.microsoft.com/office/powerpoint/2010/main" val="708051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667CEC3-EFB7-4E18-9965-79F30C4EDD0F}"/>
              </a:ext>
            </a:extLst>
          </p:cNvPr>
          <p:cNvSpPr>
            <a:spLocks noGrp="1"/>
          </p:cNvSpPr>
          <p:nvPr>
            <p:ph idx="1"/>
          </p:nvPr>
        </p:nvSpPr>
        <p:spPr>
          <a:xfrm>
            <a:off x="697584" y="0"/>
            <a:ext cx="11494416" cy="6858000"/>
          </a:xfrm>
        </p:spPr>
        <p:txBody>
          <a:bodyPr>
            <a:normAutofit fontScale="85000" lnSpcReduction="10000"/>
          </a:bodyPr>
          <a:lstStyle/>
          <a:p>
            <a:pPr marL="0" indent="0" algn="ctr">
              <a:buNone/>
            </a:pPr>
            <a:r>
              <a:rPr lang="ru-RU" sz="4200" b="1" dirty="0">
                <a:solidFill>
                  <a:srgbClr val="FFCC00"/>
                </a:solidFill>
                <a:effectLst>
                  <a:outerShdw blurRad="38100" dist="38100" dir="2700000" algn="tl">
                    <a:srgbClr val="000000">
                      <a:alpha val="43137"/>
                    </a:srgbClr>
                  </a:outerShdw>
                </a:effectLst>
              </a:rPr>
              <a:t>Цель</a:t>
            </a:r>
            <a:endParaRPr lang="ru-RU" sz="4200" b="1" dirty="0">
              <a:effectLst>
                <a:outerShdw blurRad="38100" dist="38100" dir="2700000" algn="tl">
                  <a:srgbClr val="000000">
                    <a:alpha val="43137"/>
                  </a:srgbClr>
                </a:outerShdw>
              </a:effectLst>
            </a:endParaRPr>
          </a:p>
          <a:p>
            <a:pPr marL="0" indent="0" algn="ctr">
              <a:lnSpc>
                <a:spcPct val="150000"/>
              </a:lnSpc>
              <a:buNone/>
            </a:pPr>
            <a:r>
              <a:rPr lang="ru-RU" dirty="0"/>
              <a:t>	</a:t>
            </a:r>
            <a:r>
              <a:rPr lang="ru-RU" dirty="0">
                <a:effectLst>
                  <a:outerShdw blurRad="38100" dist="38100" dir="2700000" algn="tl">
                    <a:srgbClr val="000000">
                      <a:alpha val="43137"/>
                    </a:srgbClr>
                  </a:outerShdw>
                </a:effectLst>
              </a:rPr>
              <a:t>Выявление, развитие и поддержка детской одаренности в области народного творчества, воспитания и развития личной успешности детей, приобщения их к ценностям этнокультурного наследия и пробуждения интереса к изучению родного языка.</a:t>
            </a:r>
          </a:p>
          <a:p>
            <a:pPr marL="0" indent="0">
              <a:buNone/>
            </a:pPr>
            <a:r>
              <a:rPr lang="ru-RU" dirty="0">
                <a:effectLst>
                  <a:outerShdw blurRad="38100" dist="38100" dir="2700000" algn="tl">
                    <a:srgbClr val="000000">
                      <a:alpha val="43137"/>
                    </a:srgbClr>
                  </a:outerShdw>
                </a:effectLst>
              </a:rPr>
              <a:t> 				                         </a:t>
            </a:r>
            <a:r>
              <a:rPr lang="ru-RU" sz="4200" b="1" dirty="0">
                <a:solidFill>
                  <a:srgbClr val="FFCC00"/>
                </a:solidFill>
                <a:effectLst>
                  <a:outerShdw blurRad="38100" dist="38100" dir="2700000" algn="tl">
                    <a:srgbClr val="000000">
                      <a:alpha val="43137"/>
                    </a:srgbClr>
                  </a:outerShdw>
                </a:effectLst>
              </a:rPr>
              <a:t>Задачи</a:t>
            </a:r>
          </a:p>
          <a:p>
            <a:pPr algn="ctr">
              <a:lnSpc>
                <a:spcPct val="160000"/>
              </a:lnSpc>
              <a:buClr>
                <a:srgbClr val="FFCC00"/>
              </a:buClr>
              <a:buFont typeface="Wingdings" panose="05000000000000000000" pitchFamily="2" charset="2"/>
              <a:buChar char="q"/>
            </a:pPr>
            <a:r>
              <a:rPr lang="ru-RU" dirty="0">
                <a:effectLst>
                  <a:outerShdw blurRad="38100" dist="38100" dir="2700000" algn="tl">
                    <a:srgbClr val="000000">
                      <a:alpha val="43137"/>
                    </a:srgbClr>
                  </a:outerShdw>
                </a:effectLst>
              </a:rPr>
              <a:t>развитие творческих способностей учащихся через стимулирование интереса к народной культуре;</a:t>
            </a:r>
          </a:p>
          <a:p>
            <a:pPr algn="ctr">
              <a:lnSpc>
                <a:spcPct val="160000"/>
              </a:lnSpc>
              <a:buClr>
                <a:srgbClr val="FFCC00"/>
              </a:buClr>
              <a:buFont typeface="Wingdings" panose="05000000000000000000" pitchFamily="2" charset="2"/>
              <a:buChar char="q"/>
            </a:pPr>
            <a:r>
              <a:rPr lang="ru-RU" dirty="0">
                <a:effectLst>
                  <a:outerShdw blurRad="38100" dist="38100" dir="2700000" algn="tl">
                    <a:srgbClr val="000000">
                      <a:alpha val="43137"/>
                    </a:srgbClr>
                  </a:outerShdw>
                </a:effectLst>
              </a:rPr>
              <a:t>воспитание уважения к народной культуре и искусству на основе изучения народных песен и фольклора;</a:t>
            </a:r>
          </a:p>
          <a:p>
            <a:pPr algn="ctr">
              <a:lnSpc>
                <a:spcPct val="160000"/>
              </a:lnSpc>
              <a:buClr>
                <a:srgbClr val="FFCC00"/>
              </a:buClr>
              <a:buFont typeface="Wingdings" panose="05000000000000000000" pitchFamily="2" charset="2"/>
              <a:buChar char="q"/>
            </a:pPr>
            <a:r>
              <a:rPr lang="ru-RU" dirty="0">
                <a:effectLst>
                  <a:outerShdw blurRad="38100" dist="38100" dir="2700000" algn="tl">
                    <a:srgbClr val="000000">
                      <a:alpha val="43137"/>
                    </a:srgbClr>
                  </a:outerShdw>
                </a:effectLst>
              </a:rPr>
              <a:t>отражение историко-культурных и языковых особенностей народов Поволжья и Приуралья, народного творчества и многообразия культур народов России в творчестве подрастающего поколения;</a:t>
            </a:r>
          </a:p>
          <a:p>
            <a:pPr algn="ctr">
              <a:lnSpc>
                <a:spcPct val="160000"/>
              </a:lnSpc>
              <a:buClr>
                <a:srgbClr val="FFCC00"/>
              </a:buClr>
              <a:buFont typeface="Wingdings" panose="05000000000000000000" pitchFamily="2" charset="2"/>
              <a:buChar char="q"/>
            </a:pPr>
            <a:r>
              <a:rPr lang="ru-RU" dirty="0">
                <a:effectLst>
                  <a:outerShdw blurRad="38100" dist="38100" dir="2700000" algn="tl">
                    <a:srgbClr val="000000">
                      <a:alpha val="43137"/>
                    </a:srgbClr>
                  </a:outerShdw>
                </a:effectLst>
              </a:rPr>
              <a:t>повышение художественного уровня репертуара и исполнительского мастерства коллективов;</a:t>
            </a:r>
          </a:p>
          <a:p>
            <a:pPr algn="ctr">
              <a:lnSpc>
                <a:spcPct val="160000"/>
              </a:lnSpc>
              <a:buClr>
                <a:srgbClr val="FFCC00"/>
              </a:buClr>
              <a:buFont typeface="Wingdings" panose="05000000000000000000" pitchFamily="2" charset="2"/>
              <a:buChar char="q"/>
            </a:pPr>
            <a:r>
              <a:rPr lang="ru-RU" dirty="0">
                <a:effectLst>
                  <a:outerShdw blurRad="38100" dist="38100" dir="2700000" algn="tl">
                    <a:srgbClr val="000000">
                      <a:alpha val="43137"/>
                    </a:srgbClr>
                  </a:outerShdw>
                </a:effectLst>
              </a:rPr>
              <a:t>поддержка талантливых детей в реализации их творческого потенциала, стимулирование к дальнейшему творческому росту юных талантов.</a:t>
            </a:r>
          </a:p>
          <a:p>
            <a:pPr algn="ctr">
              <a:lnSpc>
                <a:spcPct val="160000"/>
              </a:lnSpc>
              <a:buClr>
                <a:srgbClr val="FFCC00"/>
              </a:buClr>
              <a:buFont typeface="Wingdings" panose="05000000000000000000" pitchFamily="2" charset="2"/>
              <a:buChar char="q"/>
            </a:pPr>
            <a:r>
              <a:rPr lang="ru-RU" dirty="0">
                <a:effectLst>
                  <a:outerShdw blurRad="38100" dist="38100" dir="2700000" algn="tl">
                    <a:srgbClr val="000000">
                      <a:alpha val="43137"/>
                    </a:srgbClr>
                  </a:outerShdw>
                </a:effectLst>
              </a:rPr>
              <a:t>объединение и взаимодействие руководителей, педагогов, родителей, участников детских и юношеских творческих коллективов школы.</a:t>
            </a:r>
          </a:p>
          <a:p>
            <a:pPr marL="0" indent="0">
              <a:buNone/>
            </a:pPr>
            <a:endParaRPr lang="ru-RU" dirty="0"/>
          </a:p>
        </p:txBody>
      </p:sp>
    </p:spTree>
    <p:extLst>
      <p:ext uri="{BB962C8B-B14F-4D97-AF65-F5344CB8AC3E}">
        <p14:creationId xmlns:p14="http://schemas.microsoft.com/office/powerpoint/2010/main" val="2217758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D84E21A-A848-4FF9-97DA-1BE07F7433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B4679B52-98EA-45CA-AF30-F2C9A69460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10E5EE46-6B2F-43B5-8F97-10C96ECA3A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992EE89B-1E5B-406B-8DEE-3AB5630065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15" name="Freeform 6">
            <a:extLst>
              <a:ext uri="{FF2B5EF4-FFF2-40B4-BE49-F238E27FC236}">
                <a16:creationId xmlns:a16="http://schemas.microsoft.com/office/drawing/2014/main" id="{3EF1730D-C088-41F4-80BD-A7B56469A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7" name="Freeform 6">
            <a:extLst>
              <a:ext uri="{FF2B5EF4-FFF2-40B4-BE49-F238E27FC236}">
                <a16:creationId xmlns:a16="http://schemas.microsoft.com/office/drawing/2014/main" id="{7BB4F96C-BA00-4CC8-BE7E-12D8C4EC8D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Объект 11">
            <a:extLst>
              <a:ext uri="{FF2B5EF4-FFF2-40B4-BE49-F238E27FC236}">
                <a16:creationId xmlns:a16="http://schemas.microsoft.com/office/drawing/2014/main" id="{98EEE9B0-0B74-41F2-973A-45757A3EE1F1}"/>
              </a:ext>
            </a:extLst>
          </p:cNvPr>
          <p:cNvSpPr>
            <a:spLocks noGrp="1"/>
          </p:cNvSpPr>
          <p:nvPr>
            <p:ph idx="1"/>
          </p:nvPr>
        </p:nvSpPr>
        <p:spPr>
          <a:xfrm>
            <a:off x="1188720" y="1341120"/>
            <a:ext cx="5933440" cy="4556306"/>
          </a:xfrm>
        </p:spPr>
        <p:txBody>
          <a:bodyPr>
            <a:normAutofit/>
          </a:bodyPr>
          <a:lstStyle/>
          <a:p>
            <a:pPr marL="0" indent="0" algn="ctr">
              <a:buNone/>
            </a:pPr>
            <a:endParaRPr lang="ru-RU" sz="6600" dirty="0"/>
          </a:p>
          <a:p>
            <a:pPr marL="0" indent="0" algn="ctr">
              <a:buNone/>
            </a:pPr>
            <a:r>
              <a:rPr lang="ru-RU" sz="8000" b="1" dirty="0"/>
              <a:t>1 БЛОК</a:t>
            </a:r>
          </a:p>
          <a:p>
            <a:pPr marL="0" indent="0" algn="ctr">
              <a:buNone/>
            </a:pPr>
            <a:r>
              <a:rPr lang="ru-RU" sz="8000" b="1" dirty="0"/>
              <a:t> (татарский)</a:t>
            </a:r>
          </a:p>
        </p:txBody>
      </p:sp>
    </p:spTree>
    <p:extLst>
      <p:ext uri="{BB962C8B-B14F-4D97-AF65-F5344CB8AC3E}">
        <p14:creationId xmlns:p14="http://schemas.microsoft.com/office/powerpoint/2010/main" val="1075038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BC102D8-D298-4410-AE79-9EA723521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id="{4C776BB8-CEB4-4CEE-9E47-46A83104D669}"/>
              </a:ext>
            </a:extLst>
          </p:cNvPr>
          <p:cNvSpPr>
            <a:spLocks noGrp="1"/>
          </p:cNvSpPr>
          <p:nvPr>
            <p:ph type="title"/>
          </p:nvPr>
        </p:nvSpPr>
        <p:spPr>
          <a:xfrm>
            <a:off x="435990" y="423225"/>
            <a:ext cx="4431540" cy="4380003"/>
          </a:xfrm>
        </p:spPr>
        <p:txBody>
          <a:bodyPr>
            <a:noAutofit/>
          </a:bodyPr>
          <a:lstStyle/>
          <a:p>
            <a:pPr algn="ctr">
              <a:lnSpc>
                <a:spcPct val="107000"/>
              </a:lnSpc>
              <a:spcAft>
                <a:spcPts val="0"/>
              </a:spcAft>
            </a:pPr>
            <a:r>
              <a:rPr lang="ru-RU" sz="1400" b="1" dirty="0"/>
              <a:t>Татары – тюркский народ, проживающий на территории центральной части европейской России, а также в Поволжье, на Урале, в Сибири, на Дальнем Востоке, на территории Крыма, а также в Казахстане, в государствах средней Азии и в китайской автономной республике СУАР. В РФ проживает около 5,3 миллиона человек татарской национальности, что составляет 4% всего населения страны, по численности они занимают второе место после русских, 37% всех татар России проживает в Республике Татарстан в столице Приволжского федерального округа со столицей в городе Казань и составляют большую часть (53%) населения республики. Национальный язык – татарский (группа алтайских языков, тюркская группа, кыпчакская подгруппа), имеет несколько диалектов. Большинство татар – мусульмане-сунниты, встречаются и православные, и не относящие себя к конкретным религиозным течениям.</a:t>
            </a:r>
          </a:p>
        </p:txBody>
      </p:sp>
      <p:sp>
        <p:nvSpPr>
          <p:cNvPr id="9" name="Content Placeholder 8">
            <a:extLst>
              <a:ext uri="{FF2B5EF4-FFF2-40B4-BE49-F238E27FC236}">
                <a16:creationId xmlns:a16="http://schemas.microsoft.com/office/drawing/2014/main" id="{C6679A9C-8942-407C-B3A8-D0CA89A3D13C}"/>
              </a:ext>
            </a:extLst>
          </p:cNvPr>
          <p:cNvSpPr>
            <a:spLocks noGrp="1"/>
          </p:cNvSpPr>
          <p:nvPr>
            <p:ph idx="1"/>
          </p:nvPr>
        </p:nvSpPr>
        <p:spPr>
          <a:xfrm>
            <a:off x="606973" y="4864035"/>
            <a:ext cx="4089574" cy="1933157"/>
          </a:xfrm>
          <a:solidFill>
            <a:srgbClr val="4A2318"/>
          </a:solidFill>
        </p:spPr>
        <p:txBody>
          <a:bodyPr>
            <a:normAutofit fontScale="92500" lnSpcReduction="10000"/>
          </a:bodyPr>
          <a:lstStyle/>
          <a:p>
            <a:pPr marL="0" indent="0" algn="ctr">
              <a:lnSpc>
                <a:spcPct val="150000"/>
              </a:lnSpc>
              <a:buNone/>
            </a:pPr>
            <a:r>
              <a:rPr lang="ru-RU" sz="1500" b="1" dirty="0">
                <a:solidFill>
                  <a:srgbClr val="FFCC00"/>
                </a:solidFill>
              </a:rPr>
              <a:t>1. Жырла, жырла (песня татар-</a:t>
            </a:r>
            <a:r>
              <a:rPr lang="ru-RU" sz="1500" b="1" dirty="0" err="1">
                <a:solidFill>
                  <a:srgbClr val="FFCC00"/>
                </a:solidFill>
              </a:rPr>
              <a:t>нагайбаков</a:t>
            </a:r>
            <a:r>
              <a:rPr lang="ru-RU" sz="1500" b="1" dirty="0">
                <a:solidFill>
                  <a:srgbClr val="FFCC00"/>
                </a:solidFill>
              </a:rPr>
              <a:t> )</a:t>
            </a:r>
            <a:br>
              <a:rPr lang="ru-RU" sz="1500" b="1" dirty="0">
                <a:solidFill>
                  <a:srgbClr val="FFCC00"/>
                </a:solidFill>
              </a:rPr>
            </a:br>
            <a:r>
              <a:rPr lang="ru-RU" sz="1500" b="1" dirty="0">
                <a:solidFill>
                  <a:srgbClr val="FFCC00"/>
                </a:solidFill>
              </a:rPr>
              <a:t>2. Попурри на татарские народные песни </a:t>
            </a:r>
            <a:br>
              <a:rPr lang="ru-RU" sz="1500" b="1" dirty="0">
                <a:solidFill>
                  <a:srgbClr val="FFCC00"/>
                </a:solidFill>
              </a:rPr>
            </a:br>
            <a:r>
              <a:rPr lang="ru-RU" sz="1500" b="1" dirty="0">
                <a:solidFill>
                  <a:srgbClr val="FFCC00"/>
                </a:solidFill>
              </a:rPr>
              <a:t>3. Ансамбль «САФ» -татарские наигрыши </a:t>
            </a:r>
            <a:br>
              <a:rPr lang="ru-RU" sz="1500" b="1" dirty="0">
                <a:solidFill>
                  <a:srgbClr val="FFCC00"/>
                </a:solidFill>
              </a:rPr>
            </a:br>
            <a:r>
              <a:rPr lang="ru-RU" sz="1500" b="1" dirty="0">
                <a:solidFill>
                  <a:srgbClr val="FFCC00"/>
                </a:solidFill>
              </a:rPr>
              <a:t>4. Песня Абдельман</a:t>
            </a:r>
            <a:br>
              <a:rPr lang="ru-RU" sz="1500" b="1" dirty="0">
                <a:solidFill>
                  <a:srgbClr val="FFCC00"/>
                </a:solidFill>
              </a:rPr>
            </a:br>
            <a:r>
              <a:rPr lang="ru-RU" sz="1500" b="1" dirty="0">
                <a:solidFill>
                  <a:srgbClr val="FFCC00"/>
                </a:solidFill>
              </a:rPr>
              <a:t> (ансамбль «Иделкэй»)</a:t>
            </a:r>
            <a:br>
              <a:rPr lang="ru-RU" sz="1500" b="1" dirty="0"/>
            </a:br>
            <a:endParaRPr lang="en-US" sz="1500" b="1" dirty="0"/>
          </a:p>
        </p:txBody>
      </p:sp>
      <p:sp>
        <p:nvSpPr>
          <p:cNvPr id="14" name="Rectangle 13">
            <a:extLst>
              <a:ext uri="{FF2B5EF4-FFF2-40B4-BE49-F238E27FC236}">
                <a16:creationId xmlns:a16="http://schemas.microsoft.com/office/drawing/2014/main" id="{5771251E-2FA0-480E-B56E-393872797F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Объект 4">
            <a:extLst>
              <a:ext uri="{FF2B5EF4-FFF2-40B4-BE49-F238E27FC236}">
                <a16:creationId xmlns:a16="http://schemas.microsoft.com/office/drawing/2014/main" id="{8C9929F5-3FDC-46D4-B7D3-4364DB9BC354}"/>
              </a:ext>
            </a:extLst>
          </p:cNvPr>
          <p:cNvPicPr>
            <a:picLocks noChangeAspect="1"/>
          </p:cNvPicPr>
          <p:nvPr/>
        </p:nvPicPr>
        <p:blipFill>
          <a:blip r:embed="rId3"/>
          <a:stretch>
            <a:fillRect/>
          </a:stretch>
        </p:blipFill>
        <p:spPr>
          <a:xfrm>
            <a:off x="6673705" y="639704"/>
            <a:ext cx="4372030" cy="5587259"/>
          </a:xfrm>
          <a:prstGeom prst="rect">
            <a:avLst/>
          </a:prstGeom>
        </p:spPr>
      </p:pic>
    </p:spTree>
    <p:extLst>
      <p:ext uri="{BB962C8B-B14F-4D97-AF65-F5344CB8AC3E}">
        <p14:creationId xmlns:p14="http://schemas.microsoft.com/office/powerpoint/2010/main" val="610095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D84E21A-A848-4FF9-97DA-1BE07F7433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B4679B52-98EA-45CA-AF30-F2C9A69460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10E5EE46-6B2F-43B5-8F97-10C96ECA3A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992EE89B-1E5B-406B-8DEE-3AB5630065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5" name="Freeform 6">
            <a:extLst>
              <a:ext uri="{FF2B5EF4-FFF2-40B4-BE49-F238E27FC236}">
                <a16:creationId xmlns:a16="http://schemas.microsoft.com/office/drawing/2014/main" id="{3EF1730D-C088-41F4-80BD-A7B56469A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7" name="Freeform 6">
            <a:extLst>
              <a:ext uri="{FF2B5EF4-FFF2-40B4-BE49-F238E27FC236}">
                <a16:creationId xmlns:a16="http://schemas.microsoft.com/office/drawing/2014/main" id="{7BB4F96C-BA00-4CC8-BE7E-12D8C4EC8D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Объект 11">
            <a:extLst>
              <a:ext uri="{FF2B5EF4-FFF2-40B4-BE49-F238E27FC236}">
                <a16:creationId xmlns:a16="http://schemas.microsoft.com/office/drawing/2014/main" id="{98EEE9B0-0B74-41F2-973A-45757A3EE1F1}"/>
              </a:ext>
            </a:extLst>
          </p:cNvPr>
          <p:cNvSpPr>
            <a:spLocks noGrp="1"/>
          </p:cNvSpPr>
          <p:nvPr>
            <p:ph idx="1"/>
          </p:nvPr>
        </p:nvSpPr>
        <p:spPr>
          <a:xfrm>
            <a:off x="1188720" y="1341120"/>
            <a:ext cx="5933440" cy="4556306"/>
          </a:xfrm>
        </p:spPr>
        <p:txBody>
          <a:bodyPr>
            <a:normAutofit/>
          </a:bodyPr>
          <a:lstStyle/>
          <a:p>
            <a:pPr marL="0" indent="0" algn="ctr">
              <a:buNone/>
            </a:pPr>
            <a:endParaRPr lang="ru-RU" sz="6600" dirty="0"/>
          </a:p>
          <a:p>
            <a:pPr marL="0" indent="0" algn="ctr">
              <a:buNone/>
            </a:pPr>
            <a:r>
              <a:rPr lang="ru-RU" sz="8000" b="1" dirty="0"/>
              <a:t>2 БЛОК</a:t>
            </a:r>
          </a:p>
          <a:p>
            <a:pPr marL="0" indent="0" algn="ctr">
              <a:buNone/>
            </a:pPr>
            <a:r>
              <a:rPr lang="ru-RU" sz="8000" b="1" dirty="0"/>
              <a:t> (русский)</a:t>
            </a:r>
          </a:p>
        </p:txBody>
      </p:sp>
    </p:spTree>
    <p:extLst>
      <p:ext uri="{BB962C8B-B14F-4D97-AF65-F5344CB8AC3E}">
        <p14:creationId xmlns:p14="http://schemas.microsoft.com/office/powerpoint/2010/main" val="3964852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BC102D8-D298-4410-AE79-9EA723521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id="{BCD9C88E-6C3B-4365-9C8A-B42C4322F48B}"/>
              </a:ext>
            </a:extLst>
          </p:cNvPr>
          <p:cNvSpPr>
            <a:spLocks noGrp="1"/>
          </p:cNvSpPr>
          <p:nvPr>
            <p:ph type="title"/>
          </p:nvPr>
        </p:nvSpPr>
        <p:spPr>
          <a:xfrm>
            <a:off x="640081" y="631373"/>
            <a:ext cx="4018839" cy="3803994"/>
          </a:xfrm>
        </p:spPr>
        <p:txBody>
          <a:bodyPr>
            <a:normAutofit/>
          </a:bodyPr>
          <a:lstStyle/>
          <a:p>
            <a:pPr algn="ctr">
              <a:lnSpc>
                <a:spcPct val="150000"/>
              </a:lnSpc>
            </a:pPr>
            <a:r>
              <a:rPr lang="ru-RU" sz="1600" b="1" dirty="0"/>
              <a:t>Русский народ – представители восточнославянского этноса, коренные жители России (110 миллионов человек - 80% населения Российской Федерации), самая многочисленная этническая группа в Европе. Русская диаспора насчитывает около 30 миллионов человек и она сосредоточена в таких государствах как Украина, Казахстан, Белоруссия, в странах бывшего СССР, в США и странах ЕС.</a:t>
            </a:r>
          </a:p>
        </p:txBody>
      </p:sp>
      <p:sp>
        <p:nvSpPr>
          <p:cNvPr id="9" name="Content Placeholder 8">
            <a:extLst>
              <a:ext uri="{FF2B5EF4-FFF2-40B4-BE49-F238E27FC236}">
                <a16:creationId xmlns:a16="http://schemas.microsoft.com/office/drawing/2014/main" id="{D4FBDCF3-CFD8-4EFE-94A9-EA428A546B42}"/>
              </a:ext>
            </a:extLst>
          </p:cNvPr>
          <p:cNvSpPr>
            <a:spLocks noGrp="1"/>
          </p:cNvSpPr>
          <p:nvPr>
            <p:ph idx="1"/>
          </p:nvPr>
        </p:nvSpPr>
        <p:spPr>
          <a:xfrm>
            <a:off x="673555" y="5066364"/>
            <a:ext cx="4010296" cy="1426028"/>
          </a:xfrm>
          <a:solidFill>
            <a:srgbClr val="4A2318"/>
          </a:solidFill>
        </p:spPr>
        <p:txBody>
          <a:bodyPr>
            <a:normAutofit/>
          </a:bodyPr>
          <a:lstStyle/>
          <a:p>
            <a:pPr marL="0" indent="0" algn="ctr">
              <a:lnSpc>
                <a:spcPct val="150000"/>
              </a:lnSpc>
              <a:buNone/>
            </a:pPr>
            <a:r>
              <a:rPr lang="ru-RU" sz="1500" b="1" dirty="0">
                <a:solidFill>
                  <a:srgbClr val="FFCC00"/>
                </a:solidFill>
              </a:rPr>
              <a:t>5. Песня Кукушечка  (ансамбль «Русь»)</a:t>
            </a:r>
            <a:br>
              <a:rPr lang="ru-RU" sz="1500" b="1" dirty="0">
                <a:solidFill>
                  <a:srgbClr val="FFCC00"/>
                </a:solidFill>
              </a:rPr>
            </a:br>
            <a:r>
              <a:rPr lang="ru-RU" sz="1500" b="1" dirty="0">
                <a:solidFill>
                  <a:srgbClr val="FFCC00"/>
                </a:solidFill>
              </a:rPr>
              <a:t>6. Русская народная песня «Я на камушке сижу» (дуэт балалаечников)</a:t>
            </a:r>
            <a:br>
              <a:rPr lang="ru-RU" sz="1500" b="1" dirty="0">
                <a:solidFill>
                  <a:srgbClr val="FFCC00"/>
                </a:solidFill>
              </a:rPr>
            </a:br>
            <a:endParaRPr lang="en-US" sz="1500" b="1" dirty="0">
              <a:solidFill>
                <a:srgbClr val="FFCC00"/>
              </a:solidFill>
            </a:endParaRPr>
          </a:p>
        </p:txBody>
      </p:sp>
      <p:sp>
        <p:nvSpPr>
          <p:cNvPr id="14" name="Rectangle 13">
            <a:extLst>
              <a:ext uri="{FF2B5EF4-FFF2-40B4-BE49-F238E27FC236}">
                <a16:creationId xmlns:a16="http://schemas.microsoft.com/office/drawing/2014/main" id="{5771251E-2FA0-480E-B56E-393872797F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Объект 4">
            <a:extLst>
              <a:ext uri="{FF2B5EF4-FFF2-40B4-BE49-F238E27FC236}">
                <a16:creationId xmlns:a16="http://schemas.microsoft.com/office/drawing/2014/main" id="{D822EFE5-DBCA-4751-A1D1-F45E5F35E08C}"/>
              </a:ext>
            </a:extLst>
          </p:cNvPr>
          <p:cNvPicPr>
            <a:picLocks noChangeAspect="1"/>
          </p:cNvPicPr>
          <p:nvPr/>
        </p:nvPicPr>
        <p:blipFill>
          <a:blip r:embed="rId3"/>
          <a:stretch>
            <a:fillRect/>
          </a:stretch>
        </p:blipFill>
        <p:spPr>
          <a:xfrm>
            <a:off x="6771459" y="639704"/>
            <a:ext cx="4176522" cy="5587259"/>
          </a:xfrm>
          <a:prstGeom prst="rect">
            <a:avLst/>
          </a:prstGeom>
        </p:spPr>
      </p:pic>
    </p:spTree>
    <p:extLst>
      <p:ext uri="{BB962C8B-B14F-4D97-AF65-F5344CB8AC3E}">
        <p14:creationId xmlns:p14="http://schemas.microsoft.com/office/powerpoint/2010/main" val="2133067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D84E21A-A848-4FF9-97DA-1BE07F7433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B4679B52-98EA-45CA-AF30-F2C9A69460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10E5EE46-6B2F-43B5-8F97-10C96ECA3A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992EE89B-1E5B-406B-8DEE-3AB5630065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5" name="Freeform 6">
            <a:extLst>
              <a:ext uri="{FF2B5EF4-FFF2-40B4-BE49-F238E27FC236}">
                <a16:creationId xmlns:a16="http://schemas.microsoft.com/office/drawing/2014/main" id="{3EF1730D-C088-41F4-80BD-A7B56469A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7" name="Freeform 6">
            <a:extLst>
              <a:ext uri="{FF2B5EF4-FFF2-40B4-BE49-F238E27FC236}">
                <a16:creationId xmlns:a16="http://schemas.microsoft.com/office/drawing/2014/main" id="{7BB4F96C-BA00-4CC8-BE7E-12D8C4EC8D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Объект 11">
            <a:extLst>
              <a:ext uri="{FF2B5EF4-FFF2-40B4-BE49-F238E27FC236}">
                <a16:creationId xmlns:a16="http://schemas.microsoft.com/office/drawing/2014/main" id="{98EEE9B0-0B74-41F2-973A-45757A3EE1F1}"/>
              </a:ext>
            </a:extLst>
          </p:cNvPr>
          <p:cNvSpPr>
            <a:spLocks noGrp="1"/>
          </p:cNvSpPr>
          <p:nvPr>
            <p:ph idx="1"/>
          </p:nvPr>
        </p:nvSpPr>
        <p:spPr>
          <a:xfrm>
            <a:off x="1188720" y="1341120"/>
            <a:ext cx="5933440" cy="4556306"/>
          </a:xfrm>
        </p:spPr>
        <p:txBody>
          <a:bodyPr>
            <a:normAutofit/>
          </a:bodyPr>
          <a:lstStyle/>
          <a:p>
            <a:pPr marL="0" indent="0" algn="ctr">
              <a:buNone/>
            </a:pPr>
            <a:endParaRPr lang="ru-RU" sz="6600" dirty="0"/>
          </a:p>
          <a:p>
            <a:pPr marL="0" indent="0" algn="ctr">
              <a:buNone/>
            </a:pPr>
            <a:r>
              <a:rPr lang="ru-RU" sz="8000" b="1" dirty="0"/>
              <a:t>3 БЛОК</a:t>
            </a:r>
          </a:p>
          <a:p>
            <a:pPr marL="0" indent="0" algn="ctr">
              <a:buNone/>
            </a:pPr>
            <a:r>
              <a:rPr lang="ru-RU" sz="8000" b="1" dirty="0"/>
              <a:t> (чувашский)</a:t>
            </a:r>
          </a:p>
        </p:txBody>
      </p:sp>
    </p:spTree>
    <p:extLst>
      <p:ext uri="{BB962C8B-B14F-4D97-AF65-F5344CB8AC3E}">
        <p14:creationId xmlns:p14="http://schemas.microsoft.com/office/powerpoint/2010/main" val="4207530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BC102D8-D298-4410-AE79-9EA723521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id="{66167F70-323F-4613-B944-7846A41F9A64}"/>
              </a:ext>
            </a:extLst>
          </p:cNvPr>
          <p:cNvSpPr>
            <a:spLocks noGrp="1"/>
          </p:cNvSpPr>
          <p:nvPr>
            <p:ph type="title"/>
          </p:nvPr>
        </p:nvSpPr>
        <p:spPr>
          <a:xfrm>
            <a:off x="640081" y="131378"/>
            <a:ext cx="4018839" cy="5449615"/>
          </a:xfrm>
        </p:spPr>
        <p:txBody>
          <a:bodyPr>
            <a:noAutofit/>
          </a:bodyPr>
          <a:lstStyle/>
          <a:p>
            <a:pPr algn="ctr">
              <a:lnSpc>
                <a:spcPct val="150000"/>
              </a:lnSpc>
            </a:pPr>
            <a:r>
              <a:rPr lang="ru-RU" sz="1400" b="1" dirty="0"/>
              <a:t>Предками чувашей называют племена поволжских финнов, смешавшихся в седьмом-восьмом веках с племенами тюрков, переселившимися на Волгу из степей Приазовья. Во времена Ивана Грозного предки современных чувашей являлись частью населения Казанского ханства, не утрачивая, впрочем, некоторой обособленности и независимости.</a:t>
            </a:r>
            <a:br>
              <a:rPr lang="ru-RU" sz="1400" b="1" dirty="0"/>
            </a:br>
            <a:r>
              <a:rPr lang="ru-RU" sz="1400" b="1" dirty="0"/>
              <a:t>Различают 3 этнографические группы, а именно: верховые чуваши, средненизовые чуваши, и южные низовые чуваши. Впервые в письменных источниках чувашский народ упоминается в 16 веке.</a:t>
            </a:r>
            <a:br>
              <a:rPr lang="ru-RU" sz="1400" b="1" dirty="0"/>
            </a:br>
            <a:r>
              <a:rPr lang="ru-RU" sz="1400" b="1" dirty="0"/>
              <a:t>Большинство чувашей исповедуют православие, второй по значению религией является мусульманство. </a:t>
            </a:r>
          </a:p>
        </p:txBody>
      </p:sp>
      <p:sp>
        <p:nvSpPr>
          <p:cNvPr id="9" name="Content Placeholder 8">
            <a:extLst>
              <a:ext uri="{FF2B5EF4-FFF2-40B4-BE49-F238E27FC236}">
                <a16:creationId xmlns:a16="http://schemas.microsoft.com/office/drawing/2014/main" id="{A2043C0E-3C4C-4BCC-BACA-63AB7E009516}"/>
              </a:ext>
            </a:extLst>
          </p:cNvPr>
          <p:cNvSpPr>
            <a:spLocks noGrp="1"/>
          </p:cNvSpPr>
          <p:nvPr>
            <p:ph idx="1"/>
          </p:nvPr>
        </p:nvSpPr>
        <p:spPr>
          <a:xfrm>
            <a:off x="545488" y="5580993"/>
            <a:ext cx="4010296" cy="1145629"/>
          </a:xfrm>
          <a:solidFill>
            <a:srgbClr val="4A2318"/>
          </a:solidFill>
        </p:spPr>
        <p:txBody>
          <a:bodyPr>
            <a:normAutofit fontScale="92500" lnSpcReduction="20000"/>
          </a:bodyPr>
          <a:lstStyle/>
          <a:p>
            <a:pPr marL="0" indent="0" algn="ctr">
              <a:lnSpc>
                <a:spcPct val="150000"/>
              </a:lnSpc>
              <a:buNone/>
            </a:pPr>
            <a:r>
              <a:rPr lang="ru-RU" sz="1500" b="1" dirty="0">
                <a:solidFill>
                  <a:srgbClr val="FFCC00"/>
                </a:solidFill>
              </a:rPr>
              <a:t>7. Каща хирещ (ансамбль «Хазина»)</a:t>
            </a:r>
          </a:p>
          <a:p>
            <a:pPr marL="0" indent="0" algn="ctr">
              <a:lnSpc>
                <a:spcPct val="150000"/>
              </a:lnSpc>
              <a:buNone/>
            </a:pPr>
            <a:r>
              <a:rPr lang="ru-RU" sz="1500" b="1" dirty="0">
                <a:solidFill>
                  <a:srgbClr val="FFCC00"/>
                </a:solidFill>
              </a:rPr>
              <a:t>8. Чувашская игровая песня «Щумер щават» (ансамбль «Тугэрэк уен»)</a:t>
            </a:r>
          </a:p>
          <a:p>
            <a:pPr marL="0" indent="0">
              <a:buNone/>
            </a:pPr>
            <a:endParaRPr lang="ru-RU" sz="1500" dirty="0"/>
          </a:p>
          <a:p>
            <a:pPr marL="0" indent="0">
              <a:buNone/>
            </a:pPr>
            <a:endParaRPr lang="en-US" sz="1500" dirty="0"/>
          </a:p>
        </p:txBody>
      </p:sp>
      <p:sp>
        <p:nvSpPr>
          <p:cNvPr id="14" name="Rectangle 13">
            <a:extLst>
              <a:ext uri="{FF2B5EF4-FFF2-40B4-BE49-F238E27FC236}">
                <a16:creationId xmlns:a16="http://schemas.microsoft.com/office/drawing/2014/main" id="{5771251E-2FA0-480E-B56E-393872797F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Объект 4">
            <a:extLst>
              <a:ext uri="{FF2B5EF4-FFF2-40B4-BE49-F238E27FC236}">
                <a16:creationId xmlns:a16="http://schemas.microsoft.com/office/drawing/2014/main" id="{7ACE5CF6-0124-472C-851D-8F2F1CCB4988}"/>
              </a:ext>
            </a:extLst>
          </p:cNvPr>
          <p:cNvPicPr>
            <a:picLocks noChangeAspect="1"/>
          </p:cNvPicPr>
          <p:nvPr/>
        </p:nvPicPr>
        <p:blipFill>
          <a:blip r:embed="rId3"/>
          <a:stretch>
            <a:fillRect/>
          </a:stretch>
        </p:blipFill>
        <p:spPr>
          <a:xfrm>
            <a:off x="6743546" y="639704"/>
            <a:ext cx="4232348" cy="5587259"/>
          </a:xfrm>
          <a:prstGeom prst="rect">
            <a:avLst/>
          </a:prstGeom>
        </p:spPr>
      </p:pic>
    </p:spTree>
    <p:extLst>
      <p:ext uri="{BB962C8B-B14F-4D97-AF65-F5344CB8AC3E}">
        <p14:creationId xmlns:p14="http://schemas.microsoft.com/office/powerpoint/2010/main" val="3618510851"/>
      </p:ext>
    </p:extLst>
  </p:cSld>
  <p:clrMapOvr>
    <a:masterClrMapping/>
  </p:clrMapOvr>
</p:sld>
</file>

<file path=ppt/theme/theme1.xml><?xml version="1.0" encoding="utf-8"?>
<a:theme xmlns:a="http://schemas.openxmlformats.org/drawingml/2006/main" name="Обрезка">
  <a:themeElements>
    <a:clrScheme name="Crop">
      <a:dk1>
        <a:sysClr val="windowText" lastClr="000000"/>
      </a:dk1>
      <a:lt1>
        <a:sysClr val="window" lastClr="FFFFFF"/>
      </a:lt1>
      <a:dk2>
        <a:srgbClr val="4A2318"/>
      </a:dk2>
      <a:lt2>
        <a:srgbClr val="EDECEB"/>
      </a:lt2>
      <a:accent1>
        <a:srgbClr val="F3C82E"/>
      </a:accent1>
      <a:accent2>
        <a:srgbClr val="A26176"/>
      </a:accent2>
      <a:accent3>
        <a:srgbClr val="74A94E"/>
      </a:accent3>
      <a:accent4>
        <a:srgbClr val="188E8D"/>
      </a:accent4>
      <a:accent5>
        <a:srgbClr val="EE913A"/>
      </a:accent5>
      <a:accent6>
        <a:srgbClr val="DF5D4A"/>
      </a:accent6>
      <a:hlink>
        <a:srgbClr val="188E8D"/>
      </a:hlink>
      <a:folHlink>
        <a:srgbClr val="A26176"/>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D7AA1D6E-F3E9-4763-A3BC-84DF2E02F60F}"/>
    </a:ext>
  </a:extLst>
</a:theme>
</file>

<file path=docProps/app.xml><?xml version="1.0" encoding="utf-8"?>
<Properties xmlns="http://schemas.openxmlformats.org/officeDocument/2006/extended-properties" xmlns:vt="http://schemas.openxmlformats.org/officeDocument/2006/docPropsVTypes">
  <TotalTime>57</TotalTime>
  <Words>757</Words>
  <Application>Microsoft Office PowerPoint</Application>
  <PresentationFormat>Широкоэкранный</PresentationFormat>
  <Paragraphs>62</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Calibri</vt:lpstr>
      <vt:lpstr>Franklin Gothic Book</vt:lpstr>
      <vt:lpstr>Times New Roman</vt:lpstr>
      <vt:lpstr>Wingdings</vt:lpstr>
      <vt:lpstr>Обрезка</vt:lpstr>
      <vt:lpstr>   МБУДО «Детская музыкальная школа №7 им. З.В. Хабибуллина»,  Вахитовского района г. Казани</vt:lpstr>
      <vt:lpstr>Презентация PowerPoint</vt:lpstr>
      <vt:lpstr>Презентация PowerPoint</vt:lpstr>
      <vt:lpstr>Презентация PowerPoint</vt:lpstr>
      <vt:lpstr>Татары – тюркский народ, проживающий на территории центральной части европейской России, а также в Поволжье, на Урале, в Сибири, на Дальнем Востоке, на территории Крыма, а также в Казахстане, в государствах средней Азии и в китайской автономной республике СУАР. В РФ проживает около 5,3 миллиона человек татарской национальности, что составляет 4% всего населения страны, по численности они занимают второе место после русских, 37% всех татар России проживает в Республике Татарстан в столице Приволжского федерального округа со столицей в городе Казань и составляют большую часть (53%) населения республики. Национальный язык – татарский (группа алтайских языков, тюркская группа, кыпчакская подгруппа), имеет несколько диалектов. Большинство татар – мусульмане-сунниты, встречаются и православные, и не относящие себя к конкретным религиозным течениям.</vt:lpstr>
      <vt:lpstr>Презентация PowerPoint</vt:lpstr>
      <vt:lpstr>Русский народ – представители восточнославянского этноса, коренные жители России (110 миллионов человек - 80% населения Российской Федерации), самая многочисленная этническая группа в Европе. Русская диаспора насчитывает около 30 миллионов человек и она сосредоточена в таких государствах как Украина, Казахстан, Белоруссия, в странах бывшего СССР, в США и странах ЕС.</vt:lpstr>
      <vt:lpstr>Презентация PowerPoint</vt:lpstr>
      <vt:lpstr>Предками чувашей называют племена поволжских финнов, смешавшихся в седьмом-восьмом веках с племенами тюрков, переселившимися на Волгу из степей Приазовья. Во времена Ивана Грозного предки современных чувашей являлись частью населения Казанского ханства, не утрачивая, впрочем, некоторой обособленности и независимости. Различают 3 этнографические группы, а именно: верховые чуваши, средненизовые чуваши, и южные низовые чуваши. Впервые в письменных источниках чувашский народ упоминается в 16 веке. Большинство чувашей исповедуют православие, второй по значению религией является мусульманство. </vt:lpstr>
      <vt:lpstr>Презентация PowerPoint</vt:lpstr>
      <vt:lpstr>      Мордва — финно-угорский народ, проживающий в Республике Мордовия и сопредельных с нею областях. Республика, образованная в 1930 году, является частью Приволжского федерального округа. Мордовский народ подразделяется на два субкультурных этноса — эрзя и мокша. Эрзяне и мокшане отличаются своими литературными языками, традиционным бытом и культурой. Мокши проживают в южных и западной частях Мордовии, эрзи — в восточных и северо-восточных. Общепринятом языком в республике считается русский. Большая часть мордовского народа придерживается православия, в республике проживают также лютеране, молокане, буддисты, иудеи, мусульмане и представители языческих религий.</vt:lpstr>
      <vt:lpstr>Презентация PowerPoint</vt:lpstr>
      <vt:lpstr>Удмурты-  (устаревшее — вотяки), народ в Российской Федерации, коренное население Удмуртии (460,5 тыс. чел.)  живут также в Татарии (24,2 тыс. чел.), Башкирии (22,6 тыс. чел.), а также Пермской (26,2 тыс. чел.), Кировской (17,9 тыс. чел.), Свердловской (17,9 тыс. чел.) областях, Южном (12,5 тыс. чел), Сибирском (13,5 тыс. чел.) федеральных округах. Общая численность в Российской Федерации 636,9 тыс. человек (1992). Среди удмуртов в качестве особой этнической группы выделяются бесермяне, они имеют особенности в материальной культуре и языке, испытавшем влияние татарского языка.  Удмуртский язык относится к финно-угорской языковой группе. </vt:lpstr>
      <vt:lpstr>Презентация PowerPoint</vt:lpstr>
      <vt:lpstr>Башкиры (башкорты) - коренное тюркское население Башкирии, по статистическим данным на территории автономной республики проживает около 1,6 миллиона человек данной национальности, значительное количество башкир проживает на территории Челябинска (166 тысяч), Оренбурга (52,8 тысячи), около 100 тысяч представителей данной народности размещаются в Пермском крае, Тюмени, Свердловской и Курганских областях. Их религия – исламский суннизм. До конца 19 века башкиры вели полукочевой образ жизни, однако постепенно стали оседлыми и освоили земледелие, </vt:lpstr>
      <vt:lpstr>Презентация PowerPoint</vt:lpstr>
      <vt:lpstr>Марийцы - народ финно-угорской языковой группы, составляющий основное население Марийской республики, живут также в соседних областях Поволжья и Урала, в том числе в Башкирии (106 тыс. чел.), Татарии (18,8 тыс. чел.) и т.д. Марийцы делятся на три территориальные группы: горные, луговые (или лесные) и восточные. Горные марийцы живут преимущественно на правом берегу Волги, луговые — на левом, восточные — в Башкирии и Свердловской области. По антропологическому облику марийцы относятся к субуральскому типу уральской расы. В марийском языке, относящемся к волжско-финской группе финно-угорских языков, выделяются горное, луговое, восточное и северо-западное наречия. Среди марийцев широко распространен русский язык. </vt:lpstr>
      <vt:lpstr>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МБУДО «Детская музыкальная школа №7 им. З.В. Хабибуллина»,  Вахитовского района г. Казани</dc:title>
  <dc:creator>Magnaveeva Liya</dc:creator>
  <cp:lastModifiedBy>Magnaveeva Liya</cp:lastModifiedBy>
  <cp:revision>8</cp:revision>
  <dcterms:created xsi:type="dcterms:W3CDTF">2021-09-23T20:00:46Z</dcterms:created>
  <dcterms:modified xsi:type="dcterms:W3CDTF">2021-09-24T08:07:35Z</dcterms:modified>
</cp:coreProperties>
</file>